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143500" type="screen16x9"/>
  <p:notesSz cx="6858000" cy="9144000"/>
  <p:embeddedFontLs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879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082600" y="735000"/>
            <a:ext cx="59730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STD Facts</a:t>
            </a:r>
            <a:endParaRPr sz="960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" y="1000125"/>
            <a:ext cx="2381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850" y="2277000"/>
            <a:ext cx="2301125" cy="23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Genital Herpes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400249" y="1298875"/>
            <a:ext cx="2576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HSV-1: </a:t>
            </a:r>
            <a:endParaRPr sz="160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 an STD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50% of population has this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Cold Sores on mouth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Typically spread through kissing, sharing cups, chapstick, etc.</a:t>
            </a:r>
            <a:endParaRPr sz="160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257025" y="1298875"/>
            <a:ext cx="38337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HSV-2: </a:t>
            </a:r>
            <a:endParaRPr sz="160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STD- anal, oral, vaginal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Sores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Virus is in fluid of sore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Fluid spreads the STD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Looks like blisters on &amp; around genitals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Virus- cannot be cured, but outbreaks can be managed with medication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be passed to child during birth</a:t>
            </a:r>
            <a:endParaRPr sz="160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54937" t="57145" r="7460" b="13411"/>
          <a:stretch/>
        </p:blipFill>
        <p:spPr>
          <a:xfrm>
            <a:off x="6706625" y="392950"/>
            <a:ext cx="2257876" cy="13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48450" y="759725"/>
            <a:ext cx="1397100" cy="81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&amp; severity of breakouts vary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48450" y="1759200"/>
            <a:ext cx="1746600" cy="81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/ Symptoms are more common in women than men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48450" y="2758675"/>
            <a:ext cx="1746600" cy="102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87% of infected people are unaware they have herpes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Bacterial Vaginosis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410100" y="1283625"/>
            <a:ext cx="6321600" cy="3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it:</a:t>
            </a:r>
            <a:r>
              <a:rPr lang="en"/>
              <a:t> too much of a certain bacteria in the vagina</a:t>
            </a:r>
            <a:endParaRPr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*Typically occurs in sexually active women</a:t>
            </a:r>
            <a:endParaRPr/>
          </a:p>
          <a:p>
            <a:pPr marL="457200"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Signs/ Symptoms: </a:t>
            </a:r>
            <a:endParaRPr b="1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698500" lvl="0" indent="-304800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A thin white or gray vaginal discharge; </a:t>
            </a:r>
            <a:endParaRPr sz="1200">
              <a:highlight>
                <a:srgbClr val="FFFFFF"/>
              </a:highlight>
            </a:endParaRPr>
          </a:p>
          <a:p>
            <a:pPr marL="698500" lvl="0" indent="-304800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Pain, itching, or burning in the vagina;</a:t>
            </a:r>
            <a:endParaRPr sz="1200">
              <a:highlight>
                <a:srgbClr val="FFFFFF"/>
              </a:highlight>
            </a:endParaRPr>
          </a:p>
          <a:p>
            <a:pPr marL="698500" lvl="0" indent="-304800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A strong fish-like odor, especially after sex;</a:t>
            </a:r>
            <a:endParaRPr sz="1200">
              <a:highlight>
                <a:srgbClr val="FFFFFF"/>
              </a:highlight>
            </a:endParaRPr>
          </a:p>
          <a:p>
            <a:pPr marL="698500" lvl="0" indent="-304800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Burning when urinating;</a:t>
            </a:r>
            <a:endParaRPr sz="1200">
              <a:highlight>
                <a:srgbClr val="FFFFFF"/>
              </a:highlight>
            </a:endParaRPr>
          </a:p>
          <a:p>
            <a:pPr marL="698500" lvl="0" indent="-304800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Itching around the outside of the vagina.</a:t>
            </a:r>
            <a:endParaRPr sz="1200">
              <a:highlight>
                <a:srgbClr val="FFFFFF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5" y="575950"/>
            <a:ext cx="2376175" cy="31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AVOID STDs	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Abstinence (no sexual activity until marriage)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Proper use of a latex condom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Communication with your partner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Fewer sexual partners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You and partner get tested before sexual contact</a:t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75" y="1135250"/>
            <a:ext cx="1845750" cy="18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you can get Help 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Scott County Health Department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Nurse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Guidance Counselor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Teacher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5" y="1789675"/>
            <a:ext cx="1654901" cy="165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Syphilis 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Curable with antibiotics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/>
              <a:t>Bacteria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“great imitator”  </a:t>
            </a:r>
            <a:r>
              <a:rPr lang="en" sz="1400">
                <a:solidFill>
                  <a:srgbClr val="000000"/>
                </a:solidFill>
              </a:rPr>
              <a:t>-- symptoms like many other illnesses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Primary: </a:t>
            </a:r>
            <a:r>
              <a:rPr lang="en">
                <a:solidFill>
                  <a:srgbClr val="000000"/>
                </a:solidFill>
              </a:rPr>
              <a:t>Sores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Secondary:</a:t>
            </a:r>
            <a:r>
              <a:rPr lang="en">
                <a:solidFill>
                  <a:srgbClr val="000000"/>
                </a:solidFill>
              </a:rPr>
              <a:t> Rashes, Sores in mouth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Late Stages</a:t>
            </a:r>
            <a:r>
              <a:rPr lang="en">
                <a:solidFill>
                  <a:srgbClr val="000000"/>
                </a:solidFill>
              </a:rPr>
              <a:t> (if untreated): difficulty coordinating muscles, paralysis 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Cause complications with pregnancy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74650" y="1305825"/>
            <a:ext cx="1842600" cy="166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 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2010: 45,844 cases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2014: 63,450 cases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Iowa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2010: 68 cases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2014: 239 cases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775" y="575950"/>
            <a:ext cx="1960425" cy="17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Chlamydia 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Bacteria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Curable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Most people have not symptoms  (75% of women don’t; 50% of men don’t)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Men: discharge from penis, burning sensation when urinating, pain and swelling one or both testicles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Women: abnormal vaginal discharge, burning during urinating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Long Term: </a:t>
            </a:r>
            <a:r>
              <a:rPr lang="en"/>
              <a:t>complications with fertilization, PID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35775" y="960600"/>
            <a:ext cx="1746600" cy="1266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2014: 11,000 cases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2014: 1,441,789</a:t>
            </a:r>
            <a:endParaRPr/>
          </a:p>
        </p:txBody>
      </p:sp>
      <p:pic>
        <p:nvPicPr>
          <p:cNvPr id="90" name="Shape 90" descr="Image result for gonorrhea fallopian tub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6100" y="2323473"/>
            <a:ext cx="4027750" cy="2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Gonorrhea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410112" y="12909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Curable (w/ antibiotics)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Bacteria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Women: Painful/ burning urination, increased, increased vaginal discharge, vaginal bleeding between periods</a:t>
            </a:r>
            <a:br>
              <a:rPr lang="en"/>
            </a:br>
            <a:endParaRPr sz="9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Men: Painful/burning urination, discharge from penis, swollen testicles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-Can pass to baby during delivery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-Treatment cannot reverse any previous damage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115900" y="1106675"/>
            <a:ext cx="2069700" cy="1373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Untreated can lead to: </a:t>
            </a:r>
            <a:r>
              <a:rPr lang="en"/>
              <a:t>-PID </a:t>
            </a:r>
            <a:r>
              <a:rPr lang="en" sz="1200"/>
              <a:t>(pelvic inflammatory disease)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-Swollen fallopian tubes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-Ectopic pregnancy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-Infertility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118300" y="2647575"/>
            <a:ext cx="2069700" cy="1072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3 million estimated in US each year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38175" y="3953150"/>
            <a:ext cx="1644000" cy="945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Iowa: 1,641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US: 350,062</a:t>
            </a:r>
            <a:endParaRPr/>
          </a:p>
        </p:txBody>
      </p:sp>
      <p:pic>
        <p:nvPicPr>
          <p:cNvPr id="100" name="Shape 100" descr="Image result for gonorrhe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700" y="180112"/>
            <a:ext cx="1427075" cy="14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Image result for gonorrhea fallopian tub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789" y="188575"/>
            <a:ext cx="2098186" cy="14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Trichomoniasis 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410100" y="1364300"/>
            <a:ext cx="6321600" cy="3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Curable  with antibiotics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Protozoa / Parasite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600"/>
              <a:t>Men: itching, inflammation, or irritation inside the penis, burning after urination or ejaculation, or some discharge from penis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Woman: itching, inflammation,  burning, redness or soreness of the genitals, unusual discharge </a:t>
            </a:r>
            <a:endParaRPr sz="160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Baby- increases chance of premature birth &amp; low birth weight which can cause health problems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253225" y="1641700"/>
            <a:ext cx="1458300" cy="81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 of infected people DO NOT show symptoms</a:t>
            </a:r>
            <a:endParaRPr/>
          </a:p>
        </p:txBody>
      </p:sp>
      <p:pic>
        <p:nvPicPr>
          <p:cNvPr id="109" name="Shape 109" descr="Image result for trichomonias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0725" y="445350"/>
            <a:ext cx="17049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Pubic Lice………… (aka- Crabs)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505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parasite that lays eggs (nits) on hair follicle &amp; feeds on blood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Signs: </a:t>
            </a:r>
            <a:r>
              <a:rPr lang="en"/>
              <a:t>itching, red dots (bites), visually see crawling/eggs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Curable:</a:t>
            </a:r>
            <a:r>
              <a:rPr lang="en"/>
              <a:t> medication cream, wash all clothing, bedding towels, &amp; spray non-washable items with medicated spray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Spreads </a:t>
            </a:r>
            <a:r>
              <a:rPr lang="en"/>
              <a:t>through skin-to-skin contact, less common- sheets, towels, clothing </a:t>
            </a:r>
            <a:endParaRPr/>
          </a:p>
        </p:txBody>
      </p:sp>
      <p:pic>
        <p:nvPicPr>
          <p:cNvPr id="116" name="Shape 116" descr="Pubic louse-male" title="Pubic louse-ma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50" y="738325"/>
            <a:ext cx="2263800" cy="16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Image result for pubic li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250" y="3658950"/>
            <a:ext cx="2081325" cy="13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28599" y="2571750"/>
            <a:ext cx="2038675" cy="226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Shaving does not cure pubic lice.</a:t>
            </a:r>
            <a:endParaRPr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Lice can live anywhere there is coarse hair: </a:t>
            </a:r>
            <a:r>
              <a:rPr lang="en" dirty="0"/>
              <a:t>eye lashes, eye brows, moustache, beard, armpits, leg hair (male), pubic hair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242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B 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452650" y="1159150"/>
            <a:ext cx="26034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Spread: </a:t>
            </a:r>
            <a:r>
              <a:rPr lang="en" sz="1400"/>
              <a:t>via blood, semen, body fluid through sexual contact, sharing needles, baby at birth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25" name="Shape 125"/>
          <p:cNvSpPr txBox="1"/>
          <p:nvPr/>
        </p:nvSpPr>
        <p:spPr>
          <a:xfrm>
            <a:off x="169000" y="994650"/>
            <a:ext cx="2069700" cy="576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live outside the body for 7 days</a:t>
            </a:r>
            <a:endParaRPr b="1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83050" y="1994975"/>
            <a:ext cx="2317200" cy="799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Infants: 90% turn chronic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1-5 yr: 50% turn chronic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Adults: 95% recover 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853575" y="1143300"/>
            <a:ext cx="26034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Spread: </a:t>
            </a:r>
            <a:r>
              <a:rPr lang="en" sz="1400"/>
              <a:t>via blood, sharing needles, baby at birth</a:t>
            </a:r>
            <a:br>
              <a:rPr lang="en" sz="1400"/>
            </a:br>
            <a:r>
              <a:rPr lang="en" sz="1400"/>
              <a:t>           (Rare- sexual activity)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853575" y="507900"/>
            <a:ext cx="242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C 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150700" y="1994975"/>
            <a:ext cx="2603400" cy="2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BOTH B &amp; C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Acute/ short term illness, or chronic / long term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Signs/Symptoms:</a:t>
            </a:r>
            <a:r>
              <a:rPr lang="en" sz="1400"/>
              <a:t> fever, fatigue, loss of appetite, nausea, vomit, abdominal pain, dark urine, joint pain, jaundice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Long term- cirrhosis, liver disease, liver cancer</a:t>
            </a:r>
            <a:endParaRPr sz="1400"/>
          </a:p>
        </p:txBody>
      </p:sp>
      <p:sp>
        <p:nvSpPr>
          <p:cNvPr id="130" name="Shape 130"/>
          <p:cNvSpPr txBox="1"/>
          <p:nvPr/>
        </p:nvSpPr>
        <p:spPr>
          <a:xfrm>
            <a:off x="83050" y="3218500"/>
            <a:ext cx="2317200" cy="799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IF</a:t>
            </a:r>
            <a:r>
              <a:rPr lang="en" b="1"/>
              <a:t> symptoms develop: takes 2-24 weeks 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Shape 131" descr="Image result for hepatitis 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950" y="2106300"/>
            <a:ext cx="22764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HPV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Virus (not curable)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Vaccine -</a:t>
            </a:r>
            <a:r>
              <a:rPr lang="en" sz="1200" dirty="0"/>
              <a:t> helps with the most “popular” strain</a:t>
            </a:r>
            <a:endParaRPr sz="1200"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Symptoms: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May have no signs or Symptoms 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Genital warts 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Itching around warts 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Bleeding in affected area</a:t>
            </a:r>
            <a:endParaRPr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Cancer (Long Term) 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i="1" dirty="0">
                <a:solidFill>
                  <a:srgbClr val="FF00FF"/>
                </a:solidFill>
                <a:highlight>
                  <a:srgbClr val="FFFFFF"/>
                </a:highlight>
              </a:rPr>
              <a:t>HPV is so common that most sexually-active men and women will get at least one type of HPV at some point in their lives.</a:t>
            </a:r>
            <a:endParaRPr b="1" i="1" dirty="0">
              <a:solidFill>
                <a:srgbClr val="FF00FF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0" y="532700"/>
            <a:ext cx="1861000" cy="13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79425" y="2733325"/>
            <a:ext cx="1676700" cy="882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79 Million people are infected with this disease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410100" y="4727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HIV / AIDS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410100" y="1108150"/>
            <a:ext cx="6321600" cy="3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Stage 1: </a:t>
            </a:r>
            <a:r>
              <a:rPr lang="en"/>
              <a:t>Acute HIV infection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Within 2-4 weeks experience flu- like symptoms 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Often unaware have the virus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Stage 2: </a:t>
            </a:r>
            <a:r>
              <a:rPr lang="en"/>
              <a:t>Chronic HIV infection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May have no symptoms or get sick 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period can last a decade or longer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Stage 3: </a:t>
            </a:r>
            <a:r>
              <a:rPr lang="en"/>
              <a:t>AIDs 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Badly damaged Immune Systems 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increased number of Illnesses 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- Symptoms: chills, fever, sweats, swollen lymph glands, weakness, and weight loss </a:t>
            </a:r>
            <a:endParaRPr/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survive about 3 years 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85763" y="2313425"/>
            <a:ext cx="2126100" cy="908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Magic Johnson has been in this stage for over </a:t>
            </a:r>
            <a:r>
              <a:rPr lang="en" dirty="0" smtClean="0"/>
              <a:t>23 </a:t>
            </a:r>
            <a:r>
              <a:rPr lang="en" dirty="0"/>
              <a:t>years </a:t>
            </a:r>
            <a:endParaRPr dirty="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75" y="819325"/>
            <a:ext cx="2302475" cy="12088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09575" y="3863025"/>
            <a:ext cx="2343900" cy="1028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treated with medication to prolong life.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~ $2,000-5,000 per month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861</Words>
  <Application>Microsoft Office PowerPoint</Application>
  <PresentationFormat>On-screen Show (16:9)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Raleway</vt:lpstr>
      <vt:lpstr>Lato</vt:lpstr>
      <vt:lpstr>Calibri</vt:lpstr>
      <vt:lpstr>Swiss</vt:lpstr>
      <vt:lpstr>STD Facts</vt:lpstr>
      <vt:lpstr>Syphilis </vt:lpstr>
      <vt:lpstr>Chlamydia </vt:lpstr>
      <vt:lpstr>Gonorrhea</vt:lpstr>
      <vt:lpstr>Trichomoniasis </vt:lpstr>
      <vt:lpstr>Pubic Lice………… (aka- Crabs)</vt:lpstr>
      <vt:lpstr>Hepatitis B </vt:lpstr>
      <vt:lpstr>HPV</vt:lpstr>
      <vt:lpstr>HIV / AIDS</vt:lpstr>
      <vt:lpstr>Genital Herpes</vt:lpstr>
      <vt:lpstr>Bacterial Vaginosis</vt:lpstr>
      <vt:lpstr>How to AVOID STDs </vt:lpstr>
      <vt:lpstr>Places you can get Help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 Facts</dc:title>
  <dc:creator>Haarhues Sophie</dc:creator>
  <cp:lastModifiedBy>PV Schools</cp:lastModifiedBy>
  <cp:revision>4</cp:revision>
  <dcterms:modified xsi:type="dcterms:W3CDTF">2019-04-16T18:56:11Z</dcterms:modified>
</cp:coreProperties>
</file>