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5" r:id="rId1"/>
    <p:sldMasterId id="2147483706" r:id="rId2"/>
    <p:sldMasterId id="2147483707" r:id="rId3"/>
  </p:sldMasterIdLst>
  <p:notesMasterIdLst>
    <p:notesMasterId r:id="rId8"/>
  </p:notesMasterIdLst>
  <p:sldIdLst>
    <p:sldId id="258" r:id="rId4"/>
    <p:sldId id="260" r:id="rId5"/>
    <p:sldId id="261" r:id="rId6"/>
    <p:sldId id="262" r:id="rId7"/>
  </p:sldIdLst>
  <p:sldSz cx="9144000" cy="5143500" type="screen16x9"/>
  <p:notesSz cx="6858000" cy="9144000"/>
  <p:embeddedFontLst>
    <p:embeddedFont>
      <p:font typeface="Oswald" panose="020B0604020202020204" charset="0"/>
      <p:regular r:id="rId9"/>
      <p:bold r:id="rId10"/>
    </p:embeddedFont>
    <p:embeddedFont>
      <p:font typeface="Raleway" panose="020B0604020202020204" charset="0"/>
      <p:regular r:id="rId11"/>
      <p:bold r:id="rId12"/>
      <p:italic r:id="rId13"/>
      <p:boldItalic r:id="rId14"/>
    </p:embeddedFont>
    <p:embeddedFont>
      <p:font typeface="Lato" panose="020B0604020202020204" charset="0"/>
      <p:regular r:id="rId15"/>
      <p:bold r:id="rId16"/>
      <p:italic r:id="rId17"/>
      <p:boldItalic r:id="rId18"/>
    </p:embeddedFont>
    <p:embeddedFont>
      <p:font typeface="Proxima Nova" panose="020B0604020202020204" charset="0"/>
      <p:regular r:id="rId19"/>
      <p:bold r:id="rId20"/>
      <p:italic r:id="rId21"/>
      <p:boldItalic r:id="rId22"/>
    </p:embeddedFont>
    <p:embeddedFont>
      <p:font typeface="Average" panose="020B0604020202020204" charset="0"/>
      <p:regular r:id="rId23"/>
    </p:embeddedFont>
  </p:embeddedFontLst>
  <p:custDataLst>
    <p:tags r:id="rId24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84" y="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font" Target="fonts/font13.fntdata"/><Relationship Id="rId7" Type="http://schemas.openxmlformats.org/officeDocument/2006/relationships/slide" Target="slides/slide4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font" Target="fonts/font3.fntdata"/><Relationship Id="rId24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font" Target="fonts/font7.fntdata"/><Relationship Id="rId23" Type="http://schemas.openxmlformats.org/officeDocument/2006/relationships/font" Target="fonts/font15.fntdata"/><Relationship Id="rId28" Type="http://schemas.openxmlformats.org/officeDocument/2006/relationships/tableStyles" Target="tableStyles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1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font" Target="fonts/font14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36114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469ef8e050_0_2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469ef8e050_0_2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469ef8e050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469ef8e050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469ef8e050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469ef8e050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469ef8e050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469ef8e050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oogle Shape;107;p26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8" name="Google Shape;108;p26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9" name="Google Shape;109;p26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0" name="Google Shape;110;p26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26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2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oogle Shape;170;p38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71" name="Google Shape;171;p38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8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8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4" name="Google Shape;174;p38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75" name="Google Shape;175;p38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76" name="Google Shape;176;p3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9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9" name="Google Shape;179;p3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3" name="Google Shape;183;p4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87" name="Google Shape;187;p4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88" name="Google Shape;188;p4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4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94" name="Google Shape;194;p4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95" name="Google Shape;195;p4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4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8" name="Google Shape;198;p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5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01" name="Google Shape;201;p45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2" name="Google Shape;202;p45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03" name="Google Shape;203;p45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4" name="Google Shape;204;p4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5" name="Google Shape;205;p4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208" name="Google Shape;208;p4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4" name="Google Shape;114;p2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5" name="Google Shape;115;p27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6" name="Google Shape;116;p27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7" name="Google Shape;117;p2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47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11" name="Google Shape;211;p47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2" name="Google Shape;212;p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0" name="Google Shape;220;p5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1" name="Google Shape;221;p50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2" name="Google Shape;222;p50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3" name="Google Shape;223;p5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" name="Google Shape;225;p51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6" name="Google Shape;226;p51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7" name="Google Shape;227;p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5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1" name="Google Shape;231;p5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2" name="Google Shape;232;p5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5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6" name="Google Shape;236;p5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7" name="Google Shape;237;p5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5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55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3" name="Google Shape;243;p55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4" name="Google Shape;244;p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5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47" name="Google Shape;247;p5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57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50" name="Google Shape;250;p5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1" name="Google Shape;251;p57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52" name="Google Shape;252;p57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53" name="Google Shape;253;p5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54" name="Google Shape;254;p5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58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257" name="Google Shape;257;p5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6" name="Google Shape;126;p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7" name="Google Shape;127;p29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8" name="Google Shape;128;p29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9" name="Google Shape;129;p29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9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31" name="Google Shape;131;p29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32" name="Google Shape;132;p2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5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59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261" name="Google Shape;261;p59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2" name="Google Shape;262;p5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6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0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3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7" name="Google Shape;137;p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8" name="Google Shape;138;p31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9" name="Google Shape;139;p31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40" name="Google Shape;140;p3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2" name="Google Shape;142;p3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3" name="Google Shape;143;p32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4" name="Google Shape;144;p3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3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47" name="Google Shape;147;p3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8" name="Google Shape;148;p33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9" name="Google Shape;149;p33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50" name="Google Shape;150;p3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1" name="Google Shape;151;p3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" name="Google Shape;153;p34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4" name="Google Shape;154;p3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5" name="Google Shape;155;p34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56" name="Google Shape;156;p3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8" name="Google Shape;158;p35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9" name="Google Shape;159;p35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0" name="Google Shape;160;p35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161" name="Google Shape;161;p35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2" name="Google Shape;162;p3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104" name="Google Shape;104;p25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05" name="Google Shape;105;p2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67" name="Google Shape;167;p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168" name="Google Shape;168;p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217" name="Google Shape;217;p4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218" name="Google Shape;218;p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63"/>
          <p:cNvSpPr txBox="1">
            <a:spLocks noGrp="1"/>
          </p:cNvSpPr>
          <p:nvPr>
            <p:ph type="title"/>
          </p:nvPr>
        </p:nvSpPr>
        <p:spPr>
          <a:xfrm>
            <a:off x="311700" y="109425"/>
            <a:ext cx="8520600" cy="101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Letter of Recommendation:</a:t>
            </a:r>
            <a:r>
              <a:rPr lang="en"/>
              <a:t>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Information for your Selected Reference</a:t>
            </a:r>
            <a:endParaRPr/>
          </a:p>
        </p:txBody>
      </p:sp>
      <p:sp>
        <p:nvSpPr>
          <p:cNvPr id="284" name="Google Shape;284;p63"/>
          <p:cNvSpPr txBox="1">
            <a:spLocks noGrp="1"/>
          </p:cNvSpPr>
          <p:nvPr>
            <p:ph type="body" idx="1"/>
          </p:nvPr>
        </p:nvSpPr>
        <p:spPr>
          <a:xfrm>
            <a:off x="311700" y="1167325"/>
            <a:ext cx="8520600" cy="3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*</a:t>
            </a:r>
            <a:r>
              <a:rPr lang="en" u="sng"/>
              <a:t>Ask early so they have plenty of time to write it and return it to you</a:t>
            </a:r>
            <a:r>
              <a:rPr lang="en"/>
              <a:t>*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Addressed to: </a:t>
            </a:r>
            <a:r>
              <a:rPr lang="en" u="sng"/>
              <a:t>To Whom it May Concern   or   Store Manager</a:t>
            </a:r>
            <a:endParaRPr u="sng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How your reference knows you &amp; for how long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List your skills/accomplishments (using examples that shows your strengths)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Shows why you would be the best candidate for the job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b="1" u="sng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 b="1" u="sng">
                <a:solidFill>
                  <a:srgbClr val="FF0000"/>
                </a:solidFill>
              </a:rPr>
              <a:t>Due Thursday November 15th </a:t>
            </a:r>
            <a:endParaRPr sz="3000" b="1" u="sng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65"/>
          <p:cNvSpPr txBox="1">
            <a:spLocks noGrp="1"/>
          </p:cNvSpPr>
          <p:nvPr>
            <p:ph type="title"/>
          </p:nvPr>
        </p:nvSpPr>
        <p:spPr>
          <a:xfrm>
            <a:off x="283100" y="712150"/>
            <a:ext cx="8405700" cy="3498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Example for References:</a:t>
            </a:r>
            <a:endParaRPr sz="3000">
              <a:solidFill>
                <a:srgbClr val="FFFF00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000"/>
              <a:buFont typeface="Average"/>
              <a:buAutoNum type="arabicPeriod"/>
            </a:pPr>
            <a:r>
              <a:rPr lang="en" sz="3000" b="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Pat Summitt</a:t>
            </a:r>
            <a:endParaRPr sz="3000" b="0">
              <a:solidFill>
                <a:srgbClr val="FFFF00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000"/>
              <a:buFont typeface="Average"/>
              <a:buAutoNum type="arabicPeriod"/>
            </a:pPr>
            <a:r>
              <a:rPr lang="en" sz="3000" b="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563-485-7193 or psummitt@yahoo.com</a:t>
            </a:r>
            <a:endParaRPr sz="3000" b="0">
              <a:solidFill>
                <a:srgbClr val="FFFF00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000"/>
              <a:buFont typeface="Average"/>
              <a:buAutoNum type="arabicPeriod"/>
            </a:pPr>
            <a:r>
              <a:rPr lang="en" sz="3000" b="0">
                <a:solidFill>
                  <a:srgbClr val="FFFF00"/>
                </a:solidFill>
                <a:latin typeface="Average"/>
                <a:ea typeface="Average"/>
                <a:cs typeface="Average"/>
                <a:sym typeface="Average"/>
              </a:rPr>
              <a:t>4 Years known</a:t>
            </a:r>
            <a:endParaRPr sz="3000" b="0">
              <a:solidFill>
                <a:srgbClr val="FFFF00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298" name="Google Shape;298;p65"/>
          <p:cNvSpPr txBox="1"/>
          <p:nvPr/>
        </p:nvSpPr>
        <p:spPr>
          <a:xfrm>
            <a:off x="276150" y="3554175"/>
            <a:ext cx="8591700" cy="656700"/>
          </a:xfrm>
          <a:prstGeom prst="rect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latin typeface="Raleway"/>
                <a:ea typeface="Raleway"/>
                <a:cs typeface="Raleway"/>
                <a:sym typeface="Raleway"/>
              </a:rPr>
              <a:t>What is a </a:t>
            </a:r>
            <a:r>
              <a:rPr lang="en" b="1" u="sng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Reference</a:t>
            </a:r>
            <a:r>
              <a:rPr lang="en" b="1" u="sng">
                <a:latin typeface="Raleway"/>
                <a:ea typeface="Raleway"/>
                <a:cs typeface="Raleway"/>
                <a:sym typeface="Raleway"/>
              </a:rPr>
              <a:t>:</a:t>
            </a:r>
            <a:r>
              <a:rPr lang="en" b="1">
                <a:latin typeface="Raleway"/>
                <a:ea typeface="Raleway"/>
                <a:cs typeface="Raleway"/>
                <a:sym typeface="Raleway"/>
              </a:rPr>
              <a:t> an individual that serves as the point of contact for employers seeking to verify or ask questions about a potential employee’s background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66"/>
          <p:cNvSpPr txBox="1">
            <a:spLocks noGrp="1"/>
          </p:cNvSpPr>
          <p:nvPr>
            <p:ph type="title"/>
          </p:nvPr>
        </p:nvSpPr>
        <p:spPr>
          <a:xfrm>
            <a:off x="311700" y="695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of Employment History</a:t>
            </a:r>
            <a:endParaRPr/>
          </a:p>
        </p:txBody>
      </p:sp>
      <p:sp>
        <p:nvSpPr>
          <p:cNvPr id="304" name="Google Shape;304;p66"/>
          <p:cNvSpPr txBox="1">
            <a:spLocks noGrp="1"/>
          </p:cNvSpPr>
          <p:nvPr>
            <p:ph type="body" idx="1"/>
          </p:nvPr>
        </p:nvSpPr>
        <p:spPr>
          <a:xfrm>
            <a:off x="46688" y="611100"/>
            <a:ext cx="3999900" cy="392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AutoNum type="arabicPeriod"/>
            </a:pPr>
            <a:r>
              <a:rPr lang="en" sz="1800">
                <a:solidFill>
                  <a:srgbClr val="FFFF00"/>
                </a:solidFill>
              </a:rPr>
              <a:t>Company Name: </a:t>
            </a:r>
            <a:r>
              <a:rPr lang="en" sz="1800">
                <a:solidFill>
                  <a:srgbClr val="FFFFFF"/>
                </a:solidFill>
              </a:rPr>
              <a:t>VonTrap Family</a:t>
            </a:r>
            <a:endParaRPr sz="1800">
              <a:solidFill>
                <a:srgbClr val="FFFFFF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AutoNum type="arabicPeriod"/>
            </a:pPr>
            <a:r>
              <a:rPr lang="en" sz="1800">
                <a:solidFill>
                  <a:srgbClr val="FFFF00"/>
                </a:solidFill>
              </a:rPr>
              <a:t>Job Title:</a:t>
            </a:r>
            <a:r>
              <a:rPr lang="en" sz="1800">
                <a:solidFill>
                  <a:srgbClr val="FFFFFF"/>
                </a:solidFill>
              </a:rPr>
              <a:t> Babysitter</a:t>
            </a:r>
            <a:endParaRPr sz="1800">
              <a:solidFill>
                <a:srgbClr val="FFFFFF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AutoNum type="arabicPeriod"/>
            </a:pPr>
            <a:r>
              <a:rPr lang="en" sz="1800">
                <a:solidFill>
                  <a:srgbClr val="FFFF00"/>
                </a:solidFill>
              </a:rPr>
              <a:t>Complete Address:</a:t>
            </a:r>
            <a:r>
              <a:rPr lang="en" sz="1800">
                <a:solidFill>
                  <a:srgbClr val="FFFFFF"/>
                </a:solidFill>
              </a:rPr>
              <a:t> 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246 Fountain Street, Bettendorf, IA 52722</a:t>
            </a:r>
            <a:endParaRPr sz="1800">
              <a:solidFill>
                <a:srgbClr val="FFFFFF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FFFF00"/>
              </a:buClr>
              <a:buSzPts val="1800"/>
              <a:buAutoNum type="arabicPeriod"/>
            </a:pPr>
            <a:r>
              <a:rPr lang="en" sz="1800">
                <a:solidFill>
                  <a:srgbClr val="FFFF00"/>
                </a:solidFill>
              </a:rPr>
              <a:t>Start and End Date:</a:t>
            </a:r>
            <a:r>
              <a:rPr lang="en" sz="1800">
                <a:solidFill>
                  <a:srgbClr val="FFFFFF"/>
                </a:solidFill>
              </a:rPr>
              <a:t> 01/2015-05/2016</a:t>
            </a:r>
            <a:endParaRPr sz="1800">
              <a:solidFill>
                <a:srgbClr val="FFFFFF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AutoNum type="arabicPeriod"/>
            </a:pPr>
            <a:r>
              <a:rPr lang="en" sz="1800">
                <a:solidFill>
                  <a:srgbClr val="FFFF00"/>
                </a:solidFill>
              </a:rPr>
              <a:t>Rate of Pay:</a:t>
            </a:r>
            <a:r>
              <a:rPr lang="en" sz="1800">
                <a:solidFill>
                  <a:srgbClr val="FFFFFF"/>
                </a:solidFill>
              </a:rPr>
              <a:t> $50 a night</a:t>
            </a:r>
            <a:endParaRPr sz="1800">
              <a:solidFill>
                <a:srgbClr val="FFFFFF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AutoNum type="arabicPeriod"/>
            </a:pPr>
            <a:r>
              <a:rPr lang="en" sz="1800">
                <a:solidFill>
                  <a:srgbClr val="FFFF00"/>
                </a:solidFill>
              </a:rPr>
              <a:t>Job Duties: </a:t>
            </a:r>
            <a:r>
              <a:rPr lang="en" sz="1800">
                <a:solidFill>
                  <a:srgbClr val="FFFFFF"/>
                </a:solidFill>
              </a:rPr>
              <a:t>Feeding the child, playing house, and taking care of other needs</a:t>
            </a:r>
            <a:endParaRPr sz="1800">
              <a:solidFill>
                <a:srgbClr val="FFFFFF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AutoNum type="arabicPeriod"/>
            </a:pPr>
            <a:r>
              <a:rPr lang="en" sz="1800">
                <a:solidFill>
                  <a:srgbClr val="FFFF00"/>
                </a:solidFill>
              </a:rPr>
              <a:t>Reason for Leaving:</a:t>
            </a:r>
            <a:r>
              <a:rPr lang="en" sz="1800">
                <a:solidFill>
                  <a:srgbClr val="FFFFFF"/>
                </a:solidFill>
              </a:rPr>
              <a:t> Family Moved</a:t>
            </a:r>
            <a:r>
              <a:rPr lang="en" sz="1800">
                <a:solidFill>
                  <a:srgbClr val="FFFF00"/>
                </a:solidFill>
              </a:rPr>
              <a:t> </a:t>
            </a:r>
            <a:endParaRPr sz="1800">
              <a:solidFill>
                <a:srgbClr val="FFFF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800">
              <a:solidFill>
                <a:srgbClr val="FFFF00"/>
              </a:solidFill>
            </a:endParaRPr>
          </a:p>
        </p:txBody>
      </p:sp>
      <p:sp>
        <p:nvSpPr>
          <p:cNvPr id="305" name="Google Shape;305;p66"/>
          <p:cNvSpPr txBox="1">
            <a:spLocks noGrp="1"/>
          </p:cNvSpPr>
          <p:nvPr>
            <p:ph type="body" idx="2"/>
          </p:nvPr>
        </p:nvSpPr>
        <p:spPr>
          <a:xfrm>
            <a:off x="4785713" y="611100"/>
            <a:ext cx="4311600" cy="383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AutoNum type="arabicPeriod"/>
            </a:pPr>
            <a:r>
              <a:rPr lang="en" sz="1800">
                <a:solidFill>
                  <a:srgbClr val="FFFF00"/>
                </a:solidFill>
              </a:rPr>
              <a:t>Company Name: </a:t>
            </a:r>
            <a:r>
              <a:rPr lang="en" sz="1800">
                <a:solidFill>
                  <a:srgbClr val="FFFFFF"/>
                </a:solidFill>
              </a:rPr>
              <a:t>Tom and Lupe Izzo</a:t>
            </a:r>
            <a:endParaRPr sz="1800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AutoNum type="arabicPeriod"/>
            </a:pPr>
            <a:r>
              <a:rPr lang="en" sz="1800">
                <a:solidFill>
                  <a:srgbClr val="FFFF00"/>
                </a:solidFill>
              </a:rPr>
              <a:t>Job Title: </a:t>
            </a:r>
            <a:r>
              <a:rPr lang="en" sz="1800">
                <a:solidFill>
                  <a:srgbClr val="FFFFFF"/>
                </a:solidFill>
              </a:rPr>
              <a:t>Lawn Care</a:t>
            </a:r>
            <a:endParaRPr sz="1800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AutoNum type="arabicPeriod"/>
            </a:pPr>
            <a:r>
              <a:rPr lang="en" sz="1800">
                <a:solidFill>
                  <a:srgbClr val="FFFF00"/>
                </a:solidFill>
              </a:rPr>
              <a:t>Complete Address:</a:t>
            </a:r>
            <a:r>
              <a:rPr lang="en" sz="1800">
                <a:solidFill>
                  <a:srgbClr val="FFFFFF"/>
                </a:solidFill>
              </a:rPr>
              <a:t> </a:t>
            </a:r>
            <a:endParaRPr sz="18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712 Michigan State Avenue, Le Claire, IA 52753</a:t>
            </a:r>
            <a:endParaRPr sz="1800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rgbClr val="FFFF00"/>
              </a:buClr>
              <a:buSzPts val="1800"/>
              <a:buAutoNum type="arabicPeriod"/>
            </a:pPr>
            <a:r>
              <a:rPr lang="en" sz="1800">
                <a:solidFill>
                  <a:srgbClr val="FFFF00"/>
                </a:solidFill>
              </a:rPr>
              <a:t>Start and End Date:</a:t>
            </a:r>
            <a:r>
              <a:rPr lang="en" sz="1800">
                <a:solidFill>
                  <a:srgbClr val="FFFFFF"/>
                </a:solidFill>
              </a:rPr>
              <a:t> 05/2014- Still working</a:t>
            </a:r>
            <a:endParaRPr sz="1800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AutoNum type="arabicPeriod"/>
            </a:pPr>
            <a:r>
              <a:rPr lang="en" sz="1800">
                <a:solidFill>
                  <a:srgbClr val="FFFF00"/>
                </a:solidFill>
              </a:rPr>
              <a:t>Rate of Pay:</a:t>
            </a:r>
            <a:r>
              <a:rPr lang="en" sz="1800">
                <a:solidFill>
                  <a:srgbClr val="FFFFFF"/>
                </a:solidFill>
              </a:rPr>
              <a:t> $0</a:t>
            </a:r>
            <a:endParaRPr sz="1800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AutoNum type="arabicPeriod"/>
            </a:pPr>
            <a:r>
              <a:rPr lang="en" sz="1800">
                <a:solidFill>
                  <a:srgbClr val="FFFF00"/>
                </a:solidFill>
              </a:rPr>
              <a:t>Job Duties:</a:t>
            </a:r>
            <a:r>
              <a:rPr lang="en" sz="1800">
                <a:solidFill>
                  <a:srgbClr val="FFFFFF"/>
                </a:solidFill>
              </a:rPr>
              <a:t> Mowing the lawn, raking the leaves, watering the flowers, and picking weeds</a:t>
            </a:r>
            <a:endParaRPr sz="1800"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800"/>
              <a:buAutoNum type="arabicPeriod"/>
            </a:pPr>
            <a:r>
              <a:rPr lang="en" sz="1800">
                <a:solidFill>
                  <a:srgbClr val="FFFF00"/>
                </a:solidFill>
              </a:rPr>
              <a:t>Reason for Leaving: </a:t>
            </a:r>
            <a:r>
              <a:rPr lang="en" sz="1800">
                <a:solidFill>
                  <a:srgbClr val="FFFFFF"/>
                </a:solidFill>
              </a:rPr>
              <a:t>Still currently working </a:t>
            </a:r>
            <a:r>
              <a:rPr lang="en" sz="1800">
                <a:solidFill>
                  <a:srgbClr val="FFFF00"/>
                </a:solidFill>
              </a:rPr>
              <a:t> </a:t>
            </a:r>
            <a:endParaRPr sz="1800">
              <a:solidFill>
                <a:srgbClr val="FFFF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8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6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Signature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11" name="Google Shape;311;p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4225" y="2679000"/>
            <a:ext cx="4639575" cy="126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On-screen Show (16:9)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Oswald</vt:lpstr>
      <vt:lpstr>Raleway</vt:lpstr>
      <vt:lpstr>Lato</vt:lpstr>
      <vt:lpstr>Proxima Nova</vt:lpstr>
      <vt:lpstr>Average</vt:lpstr>
      <vt:lpstr>Swiss</vt:lpstr>
      <vt:lpstr>Slate</vt:lpstr>
      <vt:lpstr>Spearmint</vt:lpstr>
      <vt:lpstr>Letter of Recommendation:  Information for your Selected Reference</vt:lpstr>
      <vt:lpstr>Example for References: Pat Summitt 563-485-7193 or psummitt@yahoo.com 4 Years known  </vt:lpstr>
      <vt:lpstr>Examples of Employment History</vt:lpstr>
      <vt:lpstr>Signature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of Recommendation:  Information for your Selected Reference</dc:title>
  <dc:creator>Haarhues Sophie</dc:creator>
  <cp:lastModifiedBy>PV Schools</cp:lastModifiedBy>
  <cp:revision>1</cp:revision>
  <dcterms:modified xsi:type="dcterms:W3CDTF">2018-11-01T14:02:53Z</dcterms:modified>
</cp:coreProperties>
</file>