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embeddedFontLst>
    <p:embeddedFont>
      <p:font typeface="Georgia" panose="02040502050405020303" pitchFamily="18" charset="0"/>
      <p:regular r:id="rId13"/>
      <p:bold r:id="rId14"/>
      <p:italic r:id="rId15"/>
      <p:boldItalic r:id="rId16"/>
    </p:embeddedFont>
    <p:embeddedFont>
      <p:font typeface="Oswald" panose="020B0604020202020204" charset="0"/>
      <p:regular r:id="rId17"/>
      <p:bold r:id="rId18"/>
    </p:embeddedFont>
    <p:embeddedFont>
      <p:font typeface="Average" panose="020B0604020202020204" charset="0"/>
      <p:regular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7" d="100"/>
          <a:sy n="157" d="100"/>
        </p:scale>
        <p:origin x="-294"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72004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8481b992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8481b992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8481b992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8481b992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8481b992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8481b992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8481b992f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8481b992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9704b16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9704b16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would be appropriate for your first “big girl or big boy” job interview - if you were to interview for a part time position, nicer pants and shirt would be appropriate. No need for a suit to interview for Fareway! But look professional and clean - don't make them question your outfit!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9704b164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9704b164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9704b164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9704b164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9704b164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9704b164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grpSp>
        <p:nvGrpSpPr>
          <p:cNvPr id="55" name="Google Shape;55;p14"/>
          <p:cNvGrpSpPr/>
          <p:nvPr/>
        </p:nvGrpSpPr>
        <p:grpSpPr>
          <a:xfrm>
            <a:off x="4350279" y="2855377"/>
            <a:ext cx="443589" cy="105632"/>
            <a:chOff x="4137525" y="2915950"/>
            <a:chExt cx="869100" cy="207000"/>
          </a:xfrm>
        </p:grpSpPr>
        <p:sp>
          <p:nvSpPr>
            <p:cNvPr id="56" name="Google Shape;56;p14"/>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0" name="Google Shape;60;p1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3" name="Google Shape;83;p2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7" name="Google Shape;87;p21"/>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89" name="Google Shape;89;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0" name="Google Shape;90;p2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93" name="Google Shape;93;p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sp>
        <p:nvSpPr>
          <p:cNvPr id="104" name="Google Shape;104;p26"/>
          <p:cNvSpPr/>
          <p:nvPr/>
        </p:nvSpPr>
        <p:spPr>
          <a:xfrm>
            <a:off x="0" y="0"/>
            <a:ext cx="9144000" cy="35184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105" name="Google Shape;105;p26"/>
          <p:cNvCxnSpPr/>
          <p:nvPr/>
        </p:nvCxnSpPr>
        <p:spPr>
          <a:xfrm>
            <a:off x="0" y="3496605"/>
            <a:ext cx="9144000" cy="0"/>
          </a:xfrm>
          <a:prstGeom prst="straightConnector1">
            <a:avLst/>
          </a:prstGeom>
          <a:noFill/>
          <a:ln w="57150" cap="flat" cmpd="sng">
            <a:solidFill>
              <a:srgbClr val="000000">
                <a:alpha val="14900"/>
              </a:srgbClr>
            </a:solidFill>
            <a:prstDash val="solid"/>
            <a:round/>
            <a:headEnd type="none" w="sm" len="sm"/>
            <a:tailEnd type="none" w="sm" len="sm"/>
          </a:ln>
        </p:spPr>
      </p:cxnSp>
      <p:sp>
        <p:nvSpPr>
          <p:cNvPr id="106" name="Google Shape;106;p26"/>
          <p:cNvSpPr txBox="1">
            <a:spLocks noGrp="1"/>
          </p:cNvSpPr>
          <p:nvPr>
            <p:ph type="ctrTitle"/>
          </p:nvPr>
        </p:nvSpPr>
        <p:spPr>
          <a:xfrm>
            <a:off x="685800" y="1867781"/>
            <a:ext cx="7772400" cy="1648800"/>
          </a:xfrm>
          <a:prstGeom prst="rect">
            <a:avLst/>
          </a:prstGeom>
        </p:spPr>
        <p:txBody>
          <a:bodyPr spcFirstLastPara="1" wrap="square" lIns="91425" tIns="91425" rIns="91425" bIns="91425" anchor="b" anchorCtr="0"/>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endParaRPr/>
          </a:p>
        </p:txBody>
      </p:sp>
      <p:sp>
        <p:nvSpPr>
          <p:cNvPr id="107" name="Google Shape;107;p26"/>
          <p:cNvSpPr txBox="1">
            <a:spLocks noGrp="1"/>
          </p:cNvSpPr>
          <p:nvPr>
            <p:ph type="subTitle" idx="1"/>
          </p:nvPr>
        </p:nvSpPr>
        <p:spPr>
          <a:xfrm>
            <a:off x="685800" y="3627027"/>
            <a:ext cx="7772400" cy="7743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27"/>
          <p:cNvSpPr/>
          <p:nvPr/>
        </p:nvSpPr>
        <p:spPr>
          <a:xfrm>
            <a:off x="0" y="0"/>
            <a:ext cx="9144000" cy="1149900"/>
          </a:xfrm>
          <a:prstGeom prst="rect">
            <a:avLst/>
          </a:prstGeom>
          <a:solidFill>
            <a:srgbClr val="2388DB"/>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110" name="Google Shape;110;p27"/>
          <p:cNvCxnSpPr/>
          <p:nvPr/>
        </p:nvCxnSpPr>
        <p:spPr>
          <a:xfrm>
            <a:off x="0" y="1127875"/>
            <a:ext cx="9144000" cy="0"/>
          </a:xfrm>
          <a:prstGeom prst="straightConnector1">
            <a:avLst/>
          </a:prstGeom>
          <a:noFill/>
          <a:ln w="57150" cap="flat" cmpd="sng">
            <a:solidFill>
              <a:srgbClr val="000000">
                <a:alpha val="14900"/>
              </a:srgbClr>
            </a:solidFill>
            <a:prstDash val="solid"/>
            <a:round/>
            <a:headEnd type="none" w="sm" len="sm"/>
            <a:tailEnd type="none" w="sm" len="sm"/>
          </a:ln>
        </p:spPr>
      </p:cxnSp>
      <p:sp>
        <p:nvSpPr>
          <p:cNvPr id="111" name="Google Shape;111;p2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2" name="Google Shape;112;p27"/>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
        <p:cNvGrpSpPr/>
        <p:nvPr/>
      </p:nvGrpSpPr>
      <p:grpSpPr>
        <a:xfrm>
          <a:off x="0" y="0"/>
          <a:ext cx="0" cy="0"/>
          <a:chOff x="0" y="0"/>
          <a:chExt cx="0" cy="0"/>
        </a:xfrm>
      </p:grpSpPr>
      <p:sp>
        <p:nvSpPr>
          <p:cNvPr id="114" name="Google Shape;114;p28"/>
          <p:cNvSpPr/>
          <p:nvPr/>
        </p:nvSpPr>
        <p:spPr>
          <a:xfrm>
            <a:off x="0" y="0"/>
            <a:ext cx="9144000" cy="1149900"/>
          </a:xfrm>
          <a:prstGeom prst="rect">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115" name="Google Shape;115;p28"/>
          <p:cNvCxnSpPr/>
          <p:nvPr/>
        </p:nvCxnSpPr>
        <p:spPr>
          <a:xfrm>
            <a:off x="0" y="1127875"/>
            <a:ext cx="9144000" cy="0"/>
          </a:xfrm>
          <a:prstGeom prst="straightConnector1">
            <a:avLst/>
          </a:prstGeom>
          <a:noFill/>
          <a:ln w="57150" cap="flat" cmpd="sng">
            <a:solidFill>
              <a:srgbClr val="000000">
                <a:alpha val="14900"/>
              </a:srgbClr>
            </a:solidFill>
            <a:prstDash val="solid"/>
            <a:round/>
            <a:headEnd type="none" w="sm" len="sm"/>
            <a:tailEnd type="none" w="sm" len="sm"/>
          </a:ln>
        </p:spPr>
      </p:cxnSp>
      <p:sp>
        <p:nvSpPr>
          <p:cNvPr id="116" name="Google Shape;116;p2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7" name="Google Shape;117;p28"/>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18" name="Google Shape;118;p28"/>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29"/>
          <p:cNvSpPr/>
          <p:nvPr/>
        </p:nvSpPr>
        <p:spPr>
          <a:xfrm>
            <a:off x="0" y="0"/>
            <a:ext cx="9144000" cy="1149900"/>
          </a:xfrm>
          <a:prstGeom prst="rect">
            <a:avLst/>
          </a:prstGeom>
          <a:solidFill>
            <a:srgbClr val="2388DB"/>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121" name="Google Shape;121;p29"/>
          <p:cNvCxnSpPr/>
          <p:nvPr/>
        </p:nvCxnSpPr>
        <p:spPr>
          <a:xfrm>
            <a:off x="0" y="1127875"/>
            <a:ext cx="9144000" cy="0"/>
          </a:xfrm>
          <a:prstGeom prst="straightConnector1">
            <a:avLst/>
          </a:prstGeom>
          <a:noFill/>
          <a:ln w="57150" cap="flat" cmpd="sng">
            <a:solidFill>
              <a:srgbClr val="000000">
                <a:alpha val="14900"/>
              </a:srgbClr>
            </a:solidFill>
            <a:prstDash val="solid"/>
            <a:round/>
            <a:headEnd type="none" w="sm" len="sm"/>
            <a:tailEnd type="none" w="sm" len="sm"/>
          </a:ln>
        </p:spPr>
      </p:cxnSp>
      <p:sp>
        <p:nvSpPr>
          <p:cNvPr id="122" name="Google Shape;122;p29"/>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30"/>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rtl="0">
              <a:spcBef>
                <a:spcPts val="0"/>
              </a:spcBef>
              <a:spcAft>
                <a:spcPts val="0"/>
              </a:spcAft>
              <a:buClr>
                <a:schemeClr val="dk2"/>
              </a:buClr>
              <a:buSzPts val="1800"/>
              <a:buNone/>
              <a:defRPr sz="1800">
                <a:solidFill>
                  <a:schemeClr val="dk2"/>
                </a:solidFill>
              </a:defRPr>
            </a:lvl1pPr>
          </a:lstStyle>
          <a:p>
            <a:endParaRPr/>
          </a:p>
        </p:txBody>
      </p:sp>
      <p:sp>
        <p:nvSpPr>
          <p:cNvPr id="125" name="Google Shape;125;p30"/>
          <p:cNvSpPr/>
          <p:nvPr/>
        </p:nvSpPr>
        <p:spPr>
          <a:xfrm>
            <a:off x="4274" y="0"/>
            <a:ext cx="9144000" cy="4406400"/>
          </a:xfrm>
          <a:prstGeom prst="rect">
            <a:avLst/>
          </a:prstGeom>
          <a:solidFill>
            <a:srgbClr val="2388DB"/>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126" name="Google Shape;126;p30"/>
          <p:cNvCxnSpPr/>
          <p:nvPr/>
        </p:nvCxnSpPr>
        <p:spPr>
          <a:xfrm>
            <a:off x="0" y="4384371"/>
            <a:ext cx="9144000" cy="0"/>
          </a:xfrm>
          <a:prstGeom prst="straightConnector1">
            <a:avLst/>
          </a:prstGeom>
          <a:noFill/>
          <a:ln w="57150" cap="flat" cmpd="sng">
            <a:solidFill>
              <a:srgbClr val="000000">
                <a:alpha val="14900"/>
              </a:srgbClr>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53" name="Google Shape;53;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3"/>
                </a:solidFill>
                <a:latin typeface="Average"/>
                <a:ea typeface="Average"/>
                <a:cs typeface="Average"/>
                <a:sym typeface="Average"/>
              </a:defRPr>
            </a:lvl1pPr>
            <a:lvl2pPr lvl="1" algn="r" rtl="0">
              <a:buNone/>
              <a:defRPr sz="1000">
                <a:solidFill>
                  <a:schemeClr val="accent3"/>
                </a:solidFill>
                <a:latin typeface="Average"/>
                <a:ea typeface="Average"/>
                <a:cs typeface="Average"/>
                <a:sym typeface="Average"/>
              </a:defRPr>
            </a:lvl2pPr>
            <a:lvl3pPr lvl="2" algn="r" rtl="0">
              <a:buNone/>
              <a:defRPr sz="1000">
                <a:solidFill>
                  <a:schemeClr val="accent3"/>
                </a:solidFill>
                <a:latin typeface="Average"/>
                <a:ea typeface="Average"/>
                <a:cs typeface="Average"/>
                <a:sym typeface="Average"/>
              </a:defRPr>
            </a:lvl3pPr>
            <a:lvl4pPr lvl="3" algn="r" rtl="0">
              <a:buNone/>
              <a:defRPr sz="1000">
                <a:solidFill>
                  <a:schemeClr val="accent3"/>
                </a:solidFill>
                <a:latin typeface="Average"/>
                <a:ea typeface="Average"/>
                <a:cs typeface="Average"/>
                <a:sym typeface="Average"/>
              </a:defRPr>
            </a:lvl4pPr>
            <a:lvl5pPr lvl="4" algn="r" rtl="0">
              <a:buNone/>
              <a:defRPr sz="1000">
                <a:solidFill>
                  <a:schemeClr val="accent3"/>
                </a:solidFill>
                <a:latin typeface="Average"/>
                <a:ea typeface="Average"/>
                <a:cs typeface="Average"/>
                <a:sym typeface="Average"/>
              </a:defRPr>
            </a:lvl5pPr>
            <a:lvl6pPr lvl="5" algn="r" rtl="0">
              <a:buNone/>
              <a:defRPr sz="1000">
                <a:solidFill>
                  <a:schemeClr val="accent3"/>
                </a:solidFill>
                <a:latin typeface="Average"/>
                <a:ea typeface="Average"/>
                <a:cs typeface="Average"/>
                <a:sym typeface="Average"/>
              </a:defRPr>
            </a:lvl6pPr>
            <a:lvl7pPr lvl="6" algn="r" rtl="0">
              <a:buNone/>
              <a:defRPr sz="1000">
                <a:solidFill>
                  <a:schemeClr val="accent3"/>
                </a:solidFill>
                <a:latin typeface="Average"/>
                <a:ea typeface="Average"/>
                <a:cs typeface="Average"/>
                <a:sym typeface="Average"/>
              </a:defRPr>
            </a:lvl7pPr>
            <a:lvl8pPr lvl="7" algn="r" rtl="0">
              <a:buNone/>
              <a:defRPr sz="1000">
                <a:solidFill>
                  <a:schemeClr val="accent3"/>
                </a:solidFill>
                <a:latin typeface="Average"/>
                <a:ea typeface="Average"/>
                <a:cs typeface="Average"/>
                <a:sym typeface="Average"/>
              </a:defRPr>
            </a:lvl8pPr>
            <a:lvl9pPr lvl="8" algn="r" rtl="0">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biz">
    <p:bg>
      <p:bgPr>
        <a:solidFill>
          <a:schemeClr val="lt1"/>
        </a:solidFill>
        <a:effectLst/>
      </p:bgPr>
    </p:bg>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600"/>
              <a:buNone/>
              <a:defRPr sz="3600" b="1">
                <a:solidFill>
                  <a:schemeClr val="lt1"/>
                </a:solidFill>
              </a:defRPr>
            </a:lvl1pPr>
            <a:lvl2pPr lvl="1" rtl="0">
              <a:spcBef>
                <a:spcPts val="0"/>
              </a:spcBef>
              <a:spcAft>
                <a:spcPts val="0"/>
              </a:spcAft>
              <a:buClr>
                <a:schemeClr val="lt1"/>
              </a:buClr>
              <a:buSzPts val="3600"/>
              <a:buNone/>
              <a:defRPr sz="3600" b="1">
                <a:solidFill>
                  <a:schemeClr val="lt1"/>
                </a:solidFill>
              </a:defRPr>
            </a:lvl2pPr>
            <a:lvl3pPr lvl="2" rtl="0">
              <a:spcBef>
                <a:spcPts val="0"/>
              </a:spcBef>
              <a:spcAft>
                <a:spcPts val="0"/>
              </a:spcAft>
              <a:buClr>
                <a:schemeClr val="lt1"/>
              </a:buClr>
              <a:buSzPts val="3600"/>
              <a:buNone/>
              <a:defRPr sz="3600" b="1">
                <a:solidFill>
                  <a:schemeClr val="lt1"/>
                </a:solidFill>
              </a:defRPr>
            </a:lvl3pPr>
            <a:lvl4pPr lvl="3" rtl="0">
              <a:spcBef>
                <a:spcPts val="0"/>
              </a:spcBef>
              <a:spcAft>
                <a:spcPts val="0"/>
              </a:spcAft>
              <a:buClr>
                <a:schemeClr val="lt1"/>
              </a:buClr>
              <a:buSzPts val="3600"/>
              <a:buNone/>
              <a:defRPr sz="3600" b="1">
                <a:solidFill>
                  <a:schemeClr val="lt1"/>
                </a:solidFill>
              </a:defRPr>
            </a:lvl4pPr>
            <a:lvl5pPr lvl="4" rtl="0">
              <a:spcBef>
                <a:spcPts val="0"/>
              </a:spcBef>
              <a:spcAft>
                <a:spcPts val="0"/>
              </a:spcAft>
              <a:buClr>
                <a:schemeClr val="lt1"/>
              </a:buClr>
              <a:buSzPts val="3600"/>
              <a:buNone/>
              <a:defRPr sz="3600" b="1">
                <a:solidFill>
                  <a:schemeClr val="lt1"/>
                </a:solidFill>
              </a:defRPr>
            </a:lvl5pPr>
            <a:lvl6pPr lvl="5" rtl="0">
              <a:spcBef>
                <a:spcPts val="0"/>
              </a:spcBef>
              <a:spcAft>
                <a:spcPts val="0"/>
              </a:spcAft>
              <a:buClr>
                <a:schemeClr val="lt1"/>
              </a:buClr>
              <a:buSzPts val="3600"/>
              <a:buNone/>
              <a:defRPr sz="3600" b="1">
                <a:solidFill>
                  <a:schemeClr val="lt1"/>
                </a:solidFill>
              </a:defRPr>
            </a:lvl6pPr>
            <a:lvl7pPr lvl="6" rtl="0">
              <a:spcBef>
                <a:spcPts val="0"/>
              </a:spcBef>
              <a:spcAft>
                <a:spcPts val="0"/>
              </a:spcAft>
              <a:buClr>
                <a:schemeClr val="lt1"/>
              </a:buClr>
              <a:buSzPts val="3600"/>
              <a:buNone/>
              <a:defRPr sz="3600" b="1">
                <a:solidFill>
                  <a:schemeClr val="lt1"/>
                </a:solidFill>
              </a:defRPr>
            </a:lvl7pPr>
            <a:lvl8pPr lvl="7" rtl="0">
              <a:spcBef>
                <a:spcPts val="0"/>
              </a:spcBef>
              <a:spcAft>
                <a:spcPts val="0"/>
              </a:spcAft>
              <a:buClr>
                <a:schemeClr val="lt1"/>
              </a:buClr>
              <a:buSzPts val="3600"/>
              <a:buNone/>
              <a:defRPr sz="3600" b="1">
                <a:solidFill>
                  <a:schemeClr val="lt1"/>
                </a:solidFill>
              </a:defRPr>
            </a:lvl8pPr>
            <a:lvl9pPr lvl="8" rtl="0">
              <a:spcBef>
                <a:spcPts val="0"/>
              </a:spcBef>
              <a:spcAft>
                <a:spcPts val="0"/>
              </a:spcAft>
              <a:buClr>
                <a:schemeClr val="lt1"/>
              </a:buClr>
              <a:buSzPts val="3600"/>
              <a:buNone/>
              <a:defRPr sz="3600" b="1">
                <a:solidFill>
                  <a:schemeClr val="lt1"/>
                </a:solidFill>
              </a:defRPr>
            </a:lvl9pPr>
          </a:lstStyle>
          <a:p>
            <a:endParaRPr/>
          </a:p>
        </p:txBody>
      </p:sp>
      <p:sp>
        <p:nvSpPr>
          <p:cNvPr id="102" name="Google Shape;102;p25"/>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0YCKKHk_xGc"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2"/>
          <p:cNvSpPr txBox="1">
            <a:spLocks noGrp="1"/>
          </p:cNvSpPr>
          <p:nvPr>
            <p:ph type="ctrTitle"/>
          </p:nvPr>
        </p:nvSpPr>
        <p:spPr>
          <a:xfrm>
            <a:off x="0" y="1908900"/>
            <a:ext cx="9144000" cy="89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Handy Hints for shaking hands</a:t>
            </a:r>
            <a:endParaRPr/>
          </a:p>
        </p:txBody>
      </p:sp>
      <p:pic>
        <p:nvPicPr>
          <p:cNvPr id="133" name="Google Shape;133;p32"/>
          <p:cNvPicPr preferRelativeResize="0"/>
          <p:nvPr/>
        </p:nvPicPr>
        <p:blipFill>
          <a:blip r:embed="rId3">
            <a:alphaModFix/>
          </a:blip>
          <a:stretch>
            <a:fillRect/>
          </a:stretch>
        </p:blipFill>
        <p:spPr>
          <a:xfrm>
            <a:off x="2805813" y="141450"/>
            <a:ext cx="2992182" cy="1795312"/>
          </a:xfrm>
          <a:prstGeom prst="rect">
            <a:avLst/>
          </a:prstGeom>
          <a:noFill/>
          <a:ln>
            <a:noFill/>
          </a:ln>
        </p:spPr>
      </p:pic>
      <p:pic>
        <p:nvPicPr>
          <p:cNvPr id="134" name="Google Shape;134;p32"/>
          <p:cNvPicPr preferRelativeResize="0"/>
          <p:nvPr/>
        </p:nvPicPr>
        <p:blipFill>
          <a:blip r:embed="rId4">
            <a:alphaModFix/>
          </a:blip>
          <a:stretch>
            <a:fillRect/>
          </a:stretch>
        </p:blipFill>
        <p:spPr>
          <a:xfrm>
            <a:off x="2767475" y="3025725"/>
            <a:ext cx="3179202" cy="211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3" descr="Watch more Manners &amp; Etiquette videos: http://www.howcast.com/videos/105154-How-to-Shake-Hands&#10;&#10;Sure, you know how to do it. But do you know how to do it well?&#10;&#10;Step 1: Make sure palms aren't sweaty&#10;Make sure your palms aren't sweaty.&#10;&#10;Step 2: Offer right hand&#10;Standing about a yard away, offer your right hand to the person you're greeting.&#10;&#10;Tip&#10;If your right hand is incapacitated or immobilized, use your left hand.&#10;&#10;Step 3: Grasp hand firmly&#10;Grasp the other person's hand firmly, but without excessive force. You want the flesh of your hand between your thumb and your index finger to grasp the same part of the other person's hand.&#10;&#10;Tip&#10;Imagine you're holding an egg: You want to keep a firm grip on it, but you don't want to break it.&#10;&#10;Step 4: Move hand up &amp; down w/ elbow&#10;Gently move your hand up and down by using your elbow. Using your wrist conveys weakness, while using your shoulder can result in excessive force.&#10;&#10;Tip&#10;Maintain eye contact throughout the handshake.&#10;&#10;Step 5: Release hand&#10;Release the other person's hand after one or two pumps.&#10;&#10;Did You Know?&#10;Handshakes have been recorded as far back as 2800 B.C., in ancient Egypt." title="How to Shake Hands">
            <a:hlinkClick r:id="rId3"/>
          </p:cNvPr>
          <p:cNvPicPr preferRelativeResize="0"/>
          <p:nvPr/>
        </p:nvPicPr>
        <p:blipFill>
          <a:blip r:embed="rId4">
            <a:alphaModFix/>
          </a:blip>
          <a:stretch>
            <a:fillRect/>
          </a:stretch>
        </p:blipFill>
        <p:spPr>
          <a:xfrm>
            <a:off x="1034250" y="0"/>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00"/>
                </a:solidFill>
              </a:rPr>
              <a:t>6 Ways to the Perfect Handshake</a:t>
            </a:r>
            <a:endParaRPr sz="3600" b="1">
              <a:solidFill>
                <a:srgbClr val="FFFF00"/>
              </a:solidFill>
            </a:endParaRPr>
          </a:p>
        </p:txBody>
      </p:sp>
      <p:sp>
        <p:nvSpPr>
          <p:cNvPr id="145" name="Google Shape;145;p34"/>
          <p:cNvSpPr txBox="1">
            <a:spLocks noGrp="1"/>
          </p:cNvSpPr>
          <p:nvPr>
            <p:ph type="body" idx="1"/>
          </p:nvPr>
        </p:nvSpPr>
        <p:spPr>
          <a:xfrm>
            <a:off x="311700" y="1152468"/>
            <a:ext cx="8520600" cy="37662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FFFFFF"/>
              </a:buClr>
              <a:buSzPts val="2400"/>
              <a:buFont typeface="Georgia"/>
              <a:buAutoNum type="arabicPeriod"/>
            </a:pPr>
            <a:r>
              <a:rPr lang="en" sz="2400">
                <a:solidFill>
                  <a:srgbClr val="FFFFFF"/>
                </a:solidFill>
                <a:latin typeface="Georgia"/>
                <a:ea typeface="Georgia"/>
                <a:cs typeface="Georgia"/>
                <a:sym typeface="Georgia"/>
              </a:rPr>
              <a:t>With </a:t>
            </a:r>
            <a:r>
              <a:rPr lang="en" sz="2400" u="sng">
                <a:solidFill>
                  <a:srgbClr val="FF0000"/>
                </a:solidFill>
                <a:latin typeface="Georgia"/>
                <a:ea typeface="Georgia"/>
                <a:cs typeface="Georgia"/>
                <a:sym typeface="Georgia"/>
              </a:rPr>
              <a:t>dry</a:t>
            </a:r>
            <a:r>
              <a:rPr lang="en" sz="2400">
                <a:solidFill>
                  <a:srgbClr val="FFFFFF"/>
                </a:solidFill>
                <a:latin typeface="Georgia"/>
                <a:ea typeface="Georgia"/>
                <a:cs typeface="Georgia"/>
                <a:sym typeface="Georgia"/>
              </a:rPr>
              <a:t>, soft </a:t>
            </a:r>
            <a:r>
              <a:rPr lang="en" sz="2400" u="sng">
                <a:solidFill>
                  <a:srgbClr val="FF0000"/>
                </a:solidFill>
                <a:latin typeface="Georgia"/>
                <a:ea typeface="Georgia"/>
                <a:cs typeface="Georgia"/>
                <a:sym typeface="Georgia"/>
              </a:rPr>
              <a:t>palms</a:t>
            </a:r>
            <a:endParaRPr sz="2400" u="sng">
              <a:solidFill>
                <a:srgbClr val="FF0000"/>
              </a:solidFill>
              <a:latin typeface="Georgia"/>
              <a:ea typeface="Georgia"/>
              <a:cs typeface="Georgia"/>
              <a:sym typeface="Georgia"/>
            </a:endParaRPr>
          </a:p>
          <a:p>
            <a:pPr marL="457200" lvl="0" indent="-381000" algn="l" rtl="0">
              <a:lnSpc>
                <a:spcPct val="150000"/>
              </a:lnSpc>
              <a:spcBef>
                <a:spcPts val="0"/>
              </a:spcBef>
              <a:spcAft>
                <a:spcPts val="0"/>
              </a:spcAft>
              <a:buClr>
                <a:srgbClr val="FFFFFF"/>
              </a:buClr>
              <a:buSzPts val="2400"/>
              <a:buFont typeface="Georgia"/>
              <a:buAutoNum type="arabicPeriod"/>
            </a:pPr>
            <a:r>
              <a:rPr lang="en" sz="2400">
                <a:solidFill>
                  <a:srgbClr val="FFFFFF"/>
                </a:solidFill>
                <a:latin typeface="Georgia"/>
                <a:ea typeface="Georgia"/>
                <a:cs typeface="Georgia"/>
                <a:sym typeface="Georgia"/>
              </a:rPr>
              <a:t>With a </a:t>
            </a:r>
            <a:r>
              <a:rPr lang="en" sz="2400" u="sng">
                <a:solidFill>
                  <a:srgbClr val="FF0000"/>
                </a:solidFill>
                <a:latin typeface="Georgia"/>
                <a:ea typeface="Georgia"/>
                <a:cs typeface="Georgia"/>
                <a:sym typeface="Georgia"/>
              </a:rPr>
              <a:t>firm</a:t>
            </a:r>
            <a:r>
              <a:rPr lang="en" sz="2400">
                <a:solidFill>
                  <a:srgbClr val="FFFFFF"/>
                </a:solidFill>
                <a:latin typeface="Georgia"/>
                <a:ea typeface="Georgia"/>
                <a:cs typeface="Georgia"/>
                <a:sym typeface="Georgia"/>
              </a:rPr>
              <a:t>, but not too crushing, grip</a:t>
            </a:r>
            <a:endParaRPr sz="2400">
              <a:solidFill>
                <a:srgbClr val="FFFFFF"/>
              </a:solidFill>
              <a:latin typeface="Georgia"/>
              <a:ea typeface="Georgia"/>
              <a:cs typeface="Georgia"/>
              <a:sym typeface="Georgia"/>
            </a:endParaRPr>
          </a:p>
          <a:p>
            <a:pPr marL="457200" lvl="0" indent="-381000" algn="l" rtl="0">
              <a:lnSpc>
                <a:spcPct val="100000"/>
              </a:lnSpc>
              <a:spcBef>
                <a:spcPts val="0"/>
              </a:spcBef>
              <a:spcAft>
                <a:spcPts val="0"/>
              </a:spcAft>
              <a:buClr>
                <a:srgbClr val="FFFFFF"/>
              </a:buClr>
              <a:buSzPts val="2400"/>
              <a:buFont typeface="Georgia"/>
              <a:buAutoNum type="arabicPeriod"/>
            </a:pPr>
            <a:r>
              <a:rPr lang="en" sz="2400">
                <a:solidFill>
                  <a:srgbClr val="FFFFFF"/>
                </a:solidFill>
                <a:latin typeface="Georgia"/>
                <a:ea typeface="Georgia"/>
                <a:cs typeface="Georgia"/>
                <a:sym typeface="Georgia"/>
              </a:rPr>
              <a:t>With your hand </a:t>
            </a:r>
            <a:r>
              <a:rPr lang="en" sz="2400" u="sng">
                <a:solidFill>
                  <a:srgbClr val="FF0000"/>
                </a:solidFill>
                <a:latin typeface="Georgia"/>
                <a:ea typeface="Georgia"/>
                <a:cs typeface="Georgia"/>
                <a:sym typeface="Georgia"/>
              </a:rPr>
              <a:t>approaching from the side</a:t>
            </a:r>
            <a:r>
              <a:rPr lang="en" sz="2400">
                <a:solidFill>
                  <a:srgbClr val="FFFFFF"/>
                </a:solidFill>
                <a:latin typeface="Georgia"/>
                <a:ea typeface="Georgia"/>
                <a:cs typeface="Georgia"/>
                <a:sym typeface="Georgia"/>
              </a:rPr>
              <a:t>, not above as this seems too dominating</a:t>
            </a:r>
            <a:endParaRPr sz="2400">
              <a:solidFill>
                <a:srgbClr val="FFFFFF"/>
              </a:solidFill>
              <a:latin typeface="Georgia"/>
              <a:ea typeface="Georgia"/>
              <a:cs typeface="Georgia"/>
              <a:sym typeface="Georgia"/>
            </a:endParaRPr>
          </a:p>
          <a:p>
            <a:pPr marL="457200" lvl="0" indent="-381000" algn="l" rtl="0">
              <a:lnSpc>
                <a:spcPct val="150000"/>
              </a:lnSpc>
              <a:spcBef>
                <a:spcPts val="0"/>
              </a:spcBef>
              <a:spcAft>
                <a:spcPts val="0"/>
              </a:spcAft>
              <a:buClr>
                <a:srgbClr val="FFFFFF"/>
              </a:buClr>
              <a:buSzPts val="2400"/>
              <a:buFont typeface="Georgia"/>
              <a:buAutoNum type="arabicPeriod"/>
            </a:pPr>
            <a:r>
              <a:rPr lang="en" sz="2400">
                <a:solidFill>
                  <a:srgbClr val="FFFFFF"/>
                </a:solidFill>
                <a:latin typeface="Georgia"/>
                <a:ea typeface="Georgia"/>
                <a:cs typeface="Georgia"/>
                <a:sym typeface="Georgia"/>
              </a:rPr>
              <a:t>For </a:t>
            </a:r>
            <a:r>
              <a:rPr lang="en" sz="2400" u="sng">
                <a:solidFill>
                  <a:srgbClr val="FF0000"/>
                </a:solidFill>
                <a:latin typeface="Georgia"/>
                <a:ea typeface="Georgia"/>
                <a:cs typeface="Georgia"/>
                <a:sym typeface="Georgia"/>
              </a:rPr>
              <a:t>one- two pumps</a:t>
            </a:r>
            <a:endParaRPr sz="2400" u="sng">
              <a:solidFill>
                <a:srgbClr val="FF0000"/>
              </a:solidFill>
              <a:latin typeface="Georgia"/>
              <a:ea typeface="Georgia"/>
              <a:cs typeface="Georgia"/>
              <a:sym typeface="Georgia"/>
            </a:endParaRPr>
          </a:p>
          <a:p>
            <a:pPr marL="457200" lvl="0" indent="-381000" algn="l" rtl="0">
              <a:lnSpc>
                <a:spcPct val="150000"/>
              </a:lnSpc>
              <a:spcBef>
                <a:spcPts val="0"/>
              </a:spcBef>
              <a:spcAft>
                <a:spcPts val="0"/>
              </a:spcAft>
              <a:buClr>
                <a:srgbClr val="FFFFFF"/>
              </a:buClr>
              <a:buSzPts val="2400"/>
              <a:buFont typeface="Georgia"/>
              <a:buAutoNum type="arabicPeriod"/>
            </a:pPr>
            <a:r>
              <a:rPr lang="en" sz="2400">
                <a:solidFill>
                  <a:srgbClr val="FFFFFF"/>
                </a:solidFill>
                <a:latin typeface="Georgia"/>
                <a:ea typeface="Georgia"/>
                <a:cs typeface="Georgia"/>
                <a:sym typeface="Georgia"/>
              </a:rPr>
              <a:t>With </a:t>
            </a:r>
            <a:r>
              <a:rPr lang="en" sz="2400" u="sng">
                <a:solidFill>
                  <a:srgbClr val="FF0000"/>
                </a:solidFill>
                <a:latin typeface="Georgia"/>
                <a:ea typeface="Georgia"/>
                <a:cs typeface="Georgia"/>
                <a:sym typeface="Georgia"/>
              </a:rPr>
              <a:t>eye contact and a smile</a:t>
            </a:r>
            <a:endParaRPr sz="2400" u="sng">
              <a:solidFill>
                <a:srgbClr val="FF0000"/>
              </a:solidFill>
              <a:latin typeface="Georgia"/>
              <a:ea typeface="Georgia"/>
              <a:cs typeface="Georgia"/>
              <a:sym typeface="Georgia"/>
            </a:endParaRPr>
          </a:p>
          <a:p>
            <a:pPr marL="457200" lvl="0" indent="-381000" algn="l" rtl="0">
              <a:lnSpc>
                <a:spcPct val="150000"/>
              </a:lnSpc>
              <a:spcBef>
                <a:spcPts val="0"/>
              </a:spcBef>
              <a:spcAft>
                <a:spcPts val="0"/>
              </a:spcAft>
              <a:buClr>
                <a:srgbClr val="FFFFFF"/>
              </a:buClr>
              <a:buSzPts val="2400"/>
              <a:buFont typeface="Georgia"/>
              <a:buAutoNum type="arabicPeriod"/>
            </a:pPr>
            <a:r>
              <a:rPr lang="en" sz="2400">
                <a:solidFill>
                  <a:srgbClr val="FFFFFF"/>
                </a:solidFill>
                <a:latin typeface="Georgia"/>
                <a:ea typeface="Georgia"/>
                <a:cs typeface="Georgia"/>
                <a:sym typeface="Georgia"/>
              </a:rPr>
              <a:t>With appropriate follow-up conversation</a:t>
            </a:r>
            <a:endParaRPr sz="2400">
              <a:solidFill>
                <a:srgbClr val="FFFFFF"/>
              </a:solidFill>
              <a:latin typeface="Georgia"/>
              <a:ea typeface="Georgia"/>
              <a:cs typeface="Georgia"/>
              <a:sym typeface="Georgia"/>
            </a:endParaRPr>
          </a:p>
          <a:p>
            <a:pPr marL="0" lvl="0" indent="0" algn="l" rtl="0">
              <a:lnSpc>
                <a:spcPct val="150000"/>
              </a:lnSpc>
              <a:spcBef>
                <a:spcPts val="0"/>
              </a:spcBef>
              <a:spcAft>
                <a:spcPts val="1600"/>
              </a:spcAft>
              <a:buNone/>
            </a:pPr>
            <a:endParaRPr sz="2400"/>
          </a:p>
        </p:txBody>
      </p:sp>
      <p:pic>
        <p:nvPicPr>
          <p:cNvPr id="146" name="Google Shape;146;p34"/>
          <p:cNvPicPr preferRelativeResize="0"/>
          <p:nvPr/>
        </p:nvPicPr>
        <p:blipFill>
          <a:blip r:embed="rId3">
            <a:alphaModFix/>
          </a:blip>
          <a:stretch>
            <a:fillRect/>
          </a:stretch>
        </p:blipFill>
        <p:spPr>
          <a:xfrm>
            <a:off x="6745575" y="180806"/>
            <a:ext cx="1565044" cy="10955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0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10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000"/>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1000"/>
                                        <p:tgtEl>
                                          <p:spTgt spid="1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animEffect transition="in" filter="fade">
                                      <p:cBhvr>
                                        <p:cTn id="27" dur="1000"/>
                                        <p:tgtEl>
                                          <p:spTgt spid="1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xEl>
                                              <p:pRg st="5" end="5"/>
                                            </p:txEl>
                                          </p:spTgt>
                                        </p:tgtEl>
                                        <p:attrNameLst>
                                          <p:attrName>style.visibility</p:attrName>
                                        </p:attrNameLst>
                                      </p:cBhvr>
                                      <p:to>
                                        <p:strVal val="visible"/>
                                      </p:to>
                                    </p:set>
                                    <p:animEffect transition="in" filter="fade">
                                      <p:cBhvr>
                                        <p:cTn id="32" dur="1000"/>
                                        <p:tgtEl>
                                          <p:spTgt spid="1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5">
                                            <p:txEl>
                                              <p:pRg st="6" end="6"/>
                                            </p:txEl>
                                          </p:spTgt>
                                        </p:tgtEl>
                                        <p:attrNameLst>
                                          <p:attrName>style.visibility</p:attrName>
                                        </p:attrNameLst>
                                      </p:cBhvr>
                                      <p:to>
                                        <p:strVal val="visible"/>
                                      </p:to>
                                    </p:set>
                                    <p:animEffect transition="in" filter="fade">
                                      <p:cBhvr>
                                        <p:cTn id="37" dur="1000"/>
                                        <p:tgtEl>
                                          <p:spTgt spid="1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311700" y="1592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Introductions</a:t>
            </a:r>
            <a:endParaRPr sz="3600" b="1"/>
          </a:p>
        </p:txBody>
      </p:sp>
      <p:sp>
        <p:nvSpPr>
          <p:cNvPr id="152" name="Google Shape;152;p35"/>
          <p:cNvSpPr txBox="1">
            <a:spLocks noGrp="1"/>
          </p:cNvSpPr>
          <p:nvPr>
            <p:ph type="body" idx="1"/>
          </p:nvPr>
        </p:nvSpPr>
        <p:spPr>
          <a:xfrm>
            <a:off x="311700" y="731968"/>
            <a:ext cx="8520600" cy="38130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Always walk confidently towards the interviewer</a:t>
            </a:r>
            <a:endParaRPr sz="2400">
              <a:solidFill>
                <a:srgbClr val="FFFFFF"/>
              </a:solidFill>
              <a:latin typeface="Arial"/>
              <a:ea typeface="Arial"/>
              <a:cs typeface="Arial"/>
              <a:sym typeface="Arial"/>
            </a:endParaRPr>
          </a:p>
          <a:p>
            <a:pPr marL="457200" lvl="0" indent="-381000" algn="l" rtl="0">
              <a:lnSpc>
                <a:spcPct val="100000"/>
              </a:lnSpc>
              <a:spcBef>
                <a:spcPts val="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Extend your hand and introduce yourself</a:t>
            </a:r>
            <a:endParaRPr sz="2400">
              <a:solidFill>
                <a:srgbClr val="FFFFFF"/>
              </a:solidFill>
              <a:latin typeface="Arial"/>
              <a:ea typeface="Arial"/>
              <a:cs typeface="Arial"/>
              <a:sym typeface="Arial"/>
            </a:endParaRPr>
          </a:p>
          <a:p>
            <a:pPr marL="457200" lvl="0" indent="-381000" algn="l" rtl="0">
              <a:lnSpc>
                <a:spcPct val="100000"/>
              </a:lnSpc>
              <a:spcBef>
                <a:spcPts val="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Repeat their name if possible!</a:t>
            </a:r>
            <a:endParaRPr sz="2400">
              <a:solidFill>
                <a:srgbClr val="FFFFFF"/>
              </a:solidFill>
              <a:latin typeface="Arial"/>
              <a:ea typeface="Arial"/>
              <a:cs typeface="Arial"/>
              <a:sym typeface="Arial"/>
            </a:endParaRPr>
          </a:p>
          <a:p>
            <a:pPr marL="457200" lvl="0" indent="-381000" algn="l" rtl="0">
              <a:lnSpc>
                <a:spcPct val="100000"/>
              </a:lnSpc>
              <a:spcBef>
                <a:spcPts val="0"/>
              </a:spcBef>
              <a:spcAft>
                <a:spcPts val="0"/>
              </a:spcAft>
              <a:buClr>
                <a:srgbClr val="FFFFFF"/>
              </a:buClr>
              <a:buSzPts val="2400"/>
              <a:buFont typeface="Arial"/>
              <a:buAutoNum type="arabicPeriod"/>
            </a:pPr>
            <a:r>
              <a:rPr lang="en" sz="2400">
                <a:solidFill>
                  <a:srgbClr val="FFFFFF"/>
                </a:solidFill>
                <a:latin typeface="Arial"/>
                <a:ea typeface="Arial"/>
                <a:cs typeface="Arial"/>
                <a:sym typeface="Arial"/>
              </a:rPr>
              <a:t>Stop shaking hands when you are done with the introduction and have a seat</a:t>
            </a:r>
            <a:endParaRPr sz="2400">
              <a:solidFill>
                <a:srgbClr val="FFFFFF"/>
              </a:solidFill>
              <a:latin typeface="Arial"/>
              <a:ea typeface="Arial"/>
              <a:cs typeface="Arial"/>
              <a:sym typeface="Arial"/>
            </a:endParaRPr>
          </a:p>
          <a:p>
            <a:pPr marL="0" lvl="0" indent="0" algn="ctr" rtl="0">
              <a:lnSpc>
                <a:spcPct val="100000"/>
              </a:lnSpc>
              <a:spcBef>
                <a:spcPts val="480"/>
              </a:spcBef>
              <a:spcAft>
                <a:spcPts val="0"/>
              </a:spcAft>
              <a:buNone/>
            </a:pPr>
            <a:r>
              <a:rPr lang="en" sz="2400">
                <a:solidFill>
                  <a:srgbClr val="FFFFFF"/>
                </a:solidFill>
                <a:latin typeface="Arial"/>
                <a:ea typeface="Arial"/>
                <a:cs typeface="Arial"/>
                <a:sym typeface="Arial"/>
              </a:rPr>
              <a:t>*Always stand up to shake hands*</a:t>
            </a:r>
            <a:endParaRPr sz="2400">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ctr" rtl="0">
              <a:spcBef>
                <a:spcPts val="1600"/>
              </a:spcBef>
              <a:spcAft>
                <a:spcPts val="1600"/>
              </a:spcAft>
              <a:buNone/>
            </a:pPr>
            <a:r>
              <a:rPr lang="en">
                <a:solidFill>
                  <a:srgbClr val="FFFFFF"/>
                </a:solidFill>
              </a:rPr>
              <a:t>PRACTICE</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Dress For Success!</a:t>
            </a:r>
            <a:endParaRPr/>
          </a:p>
        </p:txBody>
      </p:sp>
      <p:sp>
        <p:nvSpPr>
          <p:cNvPr id="158" name="Google Shape;158;p36"/>
          <p:cNvSpPr txBox="1">
            <a:spLocks noGrp="1"/>
          </p:cNvSpPr>
          <p:nvPr>
            <p:ph type="body" idx="1"/>
          </p:nvPr>
        </p:nvSpPr>
        <p:spPr>
          <a:xfrm>
            <a:off x="457200" y="1085850"/>
            <a:ext cx="43911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What TO Wear:</a:t>
            </a:r>
            <a:endParaRPr sz="2400"/>
          </a:p>
          <a:p>
            <a:pPr marL="457200" lvl="0" indent="-381000" algn="l" rtl="0">
              <a:spcBef>
                <a:spcPts val="600"/>
              </a:spcBef>
              <a:spcAft>
                <a:spcPts val="0"/>
              </a:spcAft>
              <a:buSzPts val="2400"/>
              <a:buChar char="●"/>
            </a:pPr>
            <a:r>
              <a:rPr lang="en" sz="2400"/>
              <a:t>Dress Pants</a:t>
            </a:r>
            <a:endParaRPr sz="2400"/>
          </a:p>
          <a:p>
            <a:pPr marL="457200" lvl="0" indent="-381000" algn="l" rtl="0">
              <a:spcBef>
                <a:spcPts val="0"/>
              </a:spcBef>
              <a:spcAft>
                <a:spcPts val="0"/>
              </a:spcAft>
              <a:buSzPts val="2400"/>
              <a:buChar char="●"/>
            </a:pPr>
            <a:r>
              <a:rPr lang="en" sz="2400"/>
              <a:t>Nice Shirt or Polo</a:t>
            </a:r>
            <a:endParaRPr sz="2400"/>
          </a:p>
          <a:p>
            <a:pPr marL="457200" lvl="0" indent="-381000" algn="l" rtl="0">
              <a:spcBef>
                <a:spcPts val="0"/>
              </a:spcBef>
              <a:spcAft>
                <a:spcPts val="0"/>
              </a:spcAft>
              <a:buSzPts val="2400"/>
              <a:buChar char="●"/>
            </a:pPr>
            <a:r>
              <a:rPr lang="en" sz="2400"/>
              <a:t>Dress Shoes</a:t>
            </a:r>
            <a:endParaRPr sz="2400"/>
          </a:p>
          <a:p>
            <a:pPr marL="457200" lvl="0" indent="-381000" algn="l" rtl="0">
              <a:spcBef>
                <a:spcPts val="0"/>
              </a:spcBef>
              <a:spcAft>
                <a:spcPts val="0"/>
              </a:spcAft>
              <a:buSzPts val="2400"/>
              <a:buChar char="●"/>
            </a:pPr>
            <a:r>
              <a:rPr lang="en" sz="2400"/>
              <a:t>Neutral Make-Up and Simple Accessories</a:t>
            </a:r>
            <a:endParaRPr sz="2400"/>
          </a:p>
        </p:txBody>
      </p:sp>
      <p:sp>
        <p:nvSpPr>
          <p:cNvPr id="159" name="Google Shape;159;p36"/>
          <p:cNvSpPr txBox="1">
            <a:spLocks noGrp="1"/>
          </p:cNvSpPr>
          <p:nvPr>
            <p:ph type="body" idx="2"/>
          </p:nvPr>
        </p:nvSpPr>
        <p:spPr>
          <a:xfrm>
            <a:off x="5096325" y="1085850"/>
            <a:ext cx="4047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800"/>
              <a:t>What NOT to Wear:</a:t>
            </a:r>
            <a:endParaRPr sz="2800"/>
          </a:p>
          <a:p>
            <a:pPr marL="457200" lvl="0" indent="-406400" algn="l" rtl="0">
              <a:spcBef>
                <a:spcPts val="600"/>
              </a:spcBef>
              <a:spcAft>
                <a:spcPts val="0"/>
              </a:spcAft>
              <a:buSzPts val="2800"/>
              <a:buChar char="●"/>
            </a:pPr>
            <a:r>
              <a:rPr lang="en" sz="2800"/>
              <a:t>Sweatpants</a:t>
            </a:r>
            <a:endParaRPr sz="2800"/>
          </a:p>
          <a:p>
            <a:pPr marL="457200" lvl="0" indent="-406400" algn="l" rtl="0">
              <a:spcBef>
                <a:spcPts val="0"/>
              </a:spcBef>
              <a:spcAft>
                <a:spcPts val="0"/>
              </a:spcAft>
              <a:buSzPts val="2800"/>
              <a:buChar char="●"/>
            </a:pPr>
            <a:r>
              <a:rPr lang="en" sz="2800"/>
              <a:t>Messy Hair</a:t>
            </a:r>
            <a:endParaRPr sz="2800"/>
          </a:p>
          <a:p>
            <a:pPr marL="457200" lvl="0" indent="-406400" algn="l" rtl="0">
              <a:spcBef>
                <a:spcPts val="0"/>
              </a:spcBef>
              <a:spcAft>
                <a:spcPts val="0"/>
              </a:spcAft>
              <a:buSzPts val="2800"/>
              <a:buChar char="●"/>
            </a:pPr>
            <a:r>
              <a:rPr lang="en" sz="2800"/>
              <a:t>Mismatched Clothes</a:t>
            </a:r>
            <a:endParaRPr sz="2800"/>
          </a:p>
          <a:p>
            <a:pPr marL="457200" lvl="0" indent="-406400" algn="l" rtl="0">
              <a:spcBef>
                <a:spcPts val="0"/>
              </a:spcBef>
              <a:spcAft>
                <a:spcPts val="0"/>
              </a:spcAft>
              <a:buSzPts val="2800"/>
              <a:buChar char="●"/>
            </a:pPr>
            <a:r>
              <a:rPr lang="en" sz="2800"/>
              <a:t>Distracting Makeup or Jewelry</a:t>
            </a:r>
            <a:endParaRPr sz="2800"/>
          </a:p>
          <a:p>
            <a:pPr marL="457200" lvl="0" indent="-406400" algn="l" rtl="0">
              <a:spcBef>
                <a:spcPts val="0"/>
              </a:spcBef>
              <a:spcAft>
                <a:spcPts val="0"/>
              </a:spcAft>
              <a:buSzPts val="2800"/>
              <a:buChar char="●"/>
            </a:pPr>
            <a:r>
              <a:rPr lang="en" sz="2800"/>
              <a:t>Hats</a:t>
            </a:r>
            <a:endParaRPr sz="2800"/>
          </a:p>
        </p:txBody>
      </p:sp>
      <p:pic>
        <p:nvPicPr>
          <p:cNvPr id="160" name="Google Shape;160;p36"/>
          <p:cNvPicPr preferRelativeResize="0"/>
          <p:nvPr/>
        </p:nvPicPr>
        <p:blipFill>
          <a:blip r:embed="rId3">
            <a:alphaModFix/>
          </a:blip>
          <a:stretch>
            <a:fillRect/>
          </a:stretch>
        </p:blipFill>
        <p:spPr>
          <a:xfrm>
            <a:off x="1092449" y="3536512"/>
            <a:ext cx="2492050" cy="1566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7"/>
          <p:cNvPicPr preferRelativeResize="0"/>
          <p:nvPr/>
        </p:nvPicPr>
        <p:blipFill>
          <a:blip r:embed="rId3">
            <a:alphaModFix/>
          </a:blip>
          <a:stretch>
            <a:fillRect/>
          </a:stretch>
        </p:blipFill>
        <p:spPr>
          <a:xfrm>
            <a:off x="152400" y="152400"/>
            <a:ext cx="5324475" cy="3448050"/>
          </a:xfrm>
          <a:prstGeom prst="rect">
            <a:avLst/>
          </a:prstGeom>
          <a:noFill/>
          <a:ln>
            <a:noFill/>
          </a:ln>
        </p:spPr>
      </p:pic>
      <p:pic>
        <p:nvPicPr>
          <p:cNvPr id="166" name="Google Shape;166;p37"/>
          <p:cNvPicPr preferRelativeResize="0"/>
          <p:nvPr/>
        </p:nvPicPr>
        <p:blipFill>
          <a:blip r:embed="rId4">
            <a:alphaModFix/>
          </a:blip>
          <a:stretch>
            <a:fillRect/>
          </a:stretch>
        </p:blipFill>
        <p:spPr>
          <a:xfrm>
            <a:off x="6164425" y="152400"/>
            <a:ext cx="2324100" cy="4610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8"/>
          <p:cNvPicPr preferRelativeResize="0"/>
          <p:nvPr/>
        </p:nvPicPr>
        <p:blipFill>
          <a:blip r:embed="rId3">
            <a:alphaModFix/>
          </a:blip>
          <a:stretch>
            <a:fillRect/>
          </a:stretch>
        </p:blipFill>
        <p:spPr>
          <a:xfrm>
            <a:off x="152400" y="152400"/>
            <a:ext cx="5867400" cy="3295650"/>
          </a:xfrm>
          <a:prstGeom prst="rect">
            <a:avLst/>
          </a:prstGeom>
          <a:noFill/>
          <a:ln>
            <a:noFill/>
          </a:ln>
        </p:spPr>
      </p:pic>
      <p:pic>
        <p:nvPicPr>
          <p:cNvPr id="172" name="Google Shape;172;p38"/>
          <p:cNvPicPr preferRelativeResize="0"/>
          <p:nvPr/>
        </p:nvPicPr>
        <p:blipFill>
          <a:blip r:embed="rId4">
            <a:alphaModFix/>
          </a:blip>
          <a:stretch>
            <a:fillRect/>
          </a:stretch>
        </p:blipFill>
        <p:spPr>
          <a:xfrm>
            <a:off x="6172200" y="152400"/>
            <a:ext cx="2819400" cy="30720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9"/>
          <p:cNvPicPr preferRelativeResize="0"/>
          <p:nvPr/>
        </p:nvPicPr>
        <p:blipFill>
          <a:blip r:embed="rId3">
            <a:alphaModFix/>
          </a:blip>
          <a:stretch>
            <a:fillRect/>
          </a:stretch>
        </p:blipFill>
        <p:spPr>
          <a:xfrm>
            <a:off x="228600" y="161169"/>
            <a:ext cx="3429000" cy="4572000"/>
          </a:xfrm>
          <a:prstGeom prst="rect">
            <a:avLst/>
          </a:prstGeom>
          <a:noFill/>
          <a:ln w="38100" cap="flat" cmpd="sng">
            <a:solidFill>
              <a:schemeClr val="dk2"/>
            </a:solidFill>
            <a:prstDash val="solid"/>
            <a:round/>
            <a:headEnd type="none" w="sm" len="sm"/>
            <a:tailEnd type="none" w="sm" len="sm"/>
          </a:ln>
        </p:spPr>
      </p:pic>
      <p:sp>
        <p:nvSpPr>
          <p:cNvPr id="178" name="Google Shape;178;p39"/>
          <p:cNvSpPr txBox="1"/>
          <p:nvPr/>
        </p:nvSpPr>
        <p:spPr>
          <a:xfrm>
            <a:off x="3824650" y="161175"/>
            <a:ext cx="5130300" cy="29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highlight>
                  <a:srgbClr val="FFFF00"/>
                </a:highlight>
              </a:rPr>
              <a:t>Remember:</a:t>
            </a:r>
            <a:endParaRPr sz="2400" b="1" u="sng">
              <a:highlight>
                <a:srgbClr val="FFFF00"/>
              </a:highlight>
            </a:endParaRPr>
          </a:p>
          <a:p>
            <a:pPr marL="0" lvl="0" indent="0" algn="l" rtl="0">
              <a:spcBef>
                <a:spcPts val="0"/>
              </a:spcBef>
              <a:spcAft>
                <a:spcPts val="0"/>
              </a:spcAft>
              <a:buNone/>
            </a:pPr>
            <a:endParaRPr sz="2400" b="1" u="sng">
              <a:highlight>
                <a:srgbClr val="FFFF00"/>
              </a:highlight>
            </a:endParaRPr>
          </a:p>
          <a:p>
            <a:pPr marL="457200" lvl="0" indent="-381000" algn="l" rtl="0">
              <a:spcBef>
                <a:spcPts val="0"/>
              </a:spcBef>
              <a:spcAft>
                <a:spcPts val="0"/>
              </a:spcAft>
              <a:buClr>
                <a:srgbClr val="FFFFFF"/>
              </a:buClr>
              <a:buSzPts val="2400"/>
              <a:buAutoNum type="arabicPeriod"/>
            </a:pPr>
            <a:r>
              <a:rPr lang="en" sz="2400" b="1">
                <a:solidFill>
                  <a:srgbClr val="FFFFFF"/>
                </a:solidFill>
              </a:rPr>
              <a:t>Be Professional</a:t>
            </a:r>
            <a:endParaRPr sz="2400" b="1">
              <a:solidFill>
                <a:srgbClr val="FFFFFF"/>
              </a:solidFill>
            </a:endParaRPr>
          </a:p>
          <a:p>
            <a:pPr marL="457200" lvl="0" indent="0" algn="l" rtl="0">
              <a:spcBef>
                <a:spcPts val="0"/>
              </a:spcBef>
              <a:spcAft>
                <a:spcPts val="0"/>
              </a:spcAft>
              <a:buNone/>
            </a:pPr>
            <a:endParaRPr sz="2400" b="1">
              <a:solidFill>
                <a:srgbClr val="FFFFFF"/>
              </a:solidFill>
            </a:endParaRPr>
          </a:p>
          <a:p>
            <a:pPr marL="457200" lvl="0" indent="-381000" algn="l" rtl="0">
              <a:spcBef>
                <a:spcPts val="0"/>
              </a:spcBef>
              <a:spcAft>
                <a:spcPts val="0"/>
              </a:spcAft>
              <a:buClr>
                <a:srgbClr val="FFFFFF"/>
              </a:buClr>
              <a:buSzPts val="2400"/>
              <a:buAutoNum type="arabicPeriod"/>
            </a:pPr>
            <a:r>
              <a:rPr lang="en" sz="2400" b="1">
                <a:solidFill>
                  <a:srgbClr val="FFFFFF"/>
                </a:solidFill>
              </a:rPr>
              <a:t>Only have </a:t>
            </a:r>
            <a:r>
              <a:rPr lang="en" sz="2400" b="1" u="sng">
                <a:solidFill>
                  <a:srgbClr val="FFFFFF"/>
                </a:solidFill>
              </a:rPr>
              <a:t>7 seconds</a:t>
            </a:r>
            <a:r>
              <a:rPr lang="en" sz="2400" b="1">
                <a:solidFill>
                  <a:srgbClr val="FFFFFF"/>
                </a:solidFill>
              </a:rPr>
              <a:t> to make a good 1st impression </a:t>
            </a:r>
            <a:endParaRPr sz="2400" b="1">
              <a:solidFill>
                <a:srgbClr val="FFFFFF"/>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206</Words>
  <Application>Microsoft Office PowerPoint</Application>
  <PresentationFormat>On-screen Show (16:9)</PresentationFormat>
  <Paragraphs>35</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Georgia</vt:lpstr>
      <vt:lpstr>Oswald</vt:lpstr>
      <vt:lpstr>Average</vt:lpstr>
      <vt:lpstr>Simple Dark</vt:lpstr>
      <vt:lpstr>Slate</vt:lpstr>
      <vt:lpstr>Biz</vt:lpstr>
      <vt:lpstr>Handy Hints for shaking hands</vt:lpstr>
      <vt:lpstr>PowerPoint Presentation</vt:lpstr>
      <vt:lpstr>6 Ways to the Perfect Handshake</vt:lpstr>
      <vt:lpstr>Introductions</vt:lpstr>
      <vt:lpstr>Dress For Success!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Handy Hints for shaking hands</dc:title>
  <dc:creator>Haarhues Sophie</dc:creator>
  <cp:lastModifiedBy>PV Schools</cp:lastModifiedBy>
  <cp:revision>1</cp:revision>
  <dcterms:modified xsi:type="dcterms:W3CDTF">2018-11-29T19:39:10Z</dcterms:modified>
</cp:coreProperties>
</file>