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5143500" type="screen16x9"/>
  <p:notesSz cx="6858000" cy="9144000"/>
  <p:embeddedFontLst>
    <p:embeddedFont>
      <p:font typeface="Source Code Pro" panose="020B0604020202020204" charset="0"/>
      <p:regular r:id="rId9"/>
      <p:bold r:id="rId10"/>
    </p:embeddedFont>
    <p:embeddedFont>
      <p:font typeface="Roboto" panose="020B0604020202020204" charset="0"/>
      <p:regular r:id="rId11"/>
      <p:bold r:id="rId12"/>
      <p:italic r:id="rId13"/>
      <p:boldItalic r:id="rId14"/>
    </p:embeddedFont>
    <p:embeddedFont>
      <p:font typeface="Georgia" panose="02040502050405020303" pitchFamily="18" charset="0"/>
      <p:regular r:id="rId15"/>
      <p:bold r:id="rId16"/>
      <p:italic r:id="rId17"/>
      <p:boldItalic r:id="rId18"/>
    </p:embeddedFont>
    <p:embeddedFont>
      <p:font typeface="Amatic SC" panose="020B0604020202020204" charset="-79"/>
      <p:bold r:id="rId19"/>
    </p:embeddedFont>
  </p:embeddedFontLst>
  <p:custDataLst>
    <p:tags r:id="rId20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4296527-A947-4E8A-9842-DCF70BE41AE5}">
  <a:tblStyle styleId="{14296527-A947-4E8A-9842-DCF70BE41AE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294" y="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theme" Target="theme/theme1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523774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4123f361dc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4123f361dc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414ee29e0d_1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414ee29e0d_1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414ee29e0d_1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414ee29e0d_1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4123f361d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4123f361d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41531ab90a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41531ab90a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414ee29e0d_1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414ee29e0d_1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4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4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31" name="Google Shape;131;p14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2" name="Google Shape;132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167" name="Google Shape;167;p23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168" name="Google Shape;168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9" name="Google Shape;139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1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43" name="Google Shape;143;p17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44" name="Google Shape;144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8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7" name="Google Shape;147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150" name="Google Shape;150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51" name="Google Shape;151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4" name="Google Shape;154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1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57" name="Google Shape;157;p2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8" name="Google Shape;158;p21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59" name="Google Shape;159;p21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60" name="Google Shape;160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161" name="Google Shape;161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2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164" name="Google Shape;164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126" name="Google Shape;126;p1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127" name="Google Shape;127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6"/>
          <p:cNvSpPr txBox="1">
            <a:spLocks noGrp="1"/>
          </p:cNvSpPr>
          <p:nvPr>
            <p:ph type="title"/>
          </p:nvPr>
        </p:nvSpPr>
        <p:spPr>
          <a:xfrm>
            <a:off x="508450" y="234800"/>
            <a:ext cx="7300500" cy="27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Today we:</a:t>
            </a:r>
            <a:r>
              <a:rPr lang="en"/>
              <a:t> will learn what a growth mindset is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So we can:</a:t>
            </a:r>
            <a:r>
              <a:rPr lang="en"/>
              <a:t> begin to develop our own growth mindset</a:t>
            </a:r>
            <a:endParaRPr/>
          </a:p>
        </p:txBody>
      </p:sp>
      <p:pic>
        <p:nvPicPr>
          <p:cNvPr id="182" name="Google Shape;182;p26" descr="brain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06663" y="2697300"/>
            <a:ext cx="3276375" cy="245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7976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Review Game </a:t>
            </a:r>
            <a:endParaRPr sz="9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8"/>
          <p:cNvSpPr txBox="1">
            <a:spLocks noGrp="1"/>
          </p:cNvSpPr>
          <p:nvPr>
            <p:ph type="title"/>
          </p:nvPr>
        </p:nvSpPr>
        <p:spPr>
          <a:xfrm>
            <a:off x="311700" y="48875"/>
            <a:ext cx="8520600" cy="72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Mindset are you??</a:t>
            </a:r>
            <a:endParaRPr/>
          </a:p>
        </p:txBody>
      </p:sp>
      <p:sp>
        <p:nvSpPr>
          <p:cNvPr id="193" name="Google Shape;193;p28"/>
          <p:cNvSpPr txBox="1">
            <a:spLocks noGrp="1"/>
          </p:cNvSpPr>
          <p:nvPr>
            <p:ph type="body" idx="1"/>
          </p:nvPr>
        </p:nvSpPr>
        <p:spPr>
          <a:xfrm>
            <a:off x="311700" y="679350"/>
            <a:ext cx="3999900" cy="3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u="sng">
                <a:solidFill>
                  <a:srgbClr val="0000FF"/>
                </a:solidFill>
              </a:rPr>
              <a:t>Fixed Mindset</a:t>
            </a:r>
            <a:endParaRPr sz="1800" b="1" u="sng">
              <a:solidFill>
                <a:srgbClr val="0000FF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50" i="1">
                <a:solidFill>
                  <a:srgbClr val="192024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students believe their basic abilities, their intelligence, their talents, are just fixed traits. </a:t>
            </a:r>
            <a:endParaRPr sz="1650" i="1">
              <a:solidFill>
                <a:srgbClr val="192024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17500" rtl="0">
              <a:spcBef>
                <a:spcPts val="1600"/>
              </a:spcBef>
              <a:spcAft>
                <a:spcPts val="0"/>
              </a:spcAft>
              <a:buClr>
                <a:srgbClr val="192024"/>
              </a:buClr>
              <a:buSzPts val="1400"/>
              <a:buFont typeface="Georgia"/>
              <a:buChar char="-"/>
            </a:pPr>
            <a:r>
              <a:rPr lang="en">
                <a:solidFill>
                  <a:srgbClr val="192024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Avoid challenges</a:t>
            </a:r>
            <a:endParaRPr>
              <a:solidFill>
                <a:srgbClr val="192024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192024"/>
              </a:buClr>
              <a:buSzPts val="1400"/>
              <a:buFont typeface="Georgia"/>
              <a:buChar char="-"/>
            </a:pPr>
            <a:r>
              <a:rPr lang="en">
                <a:solidFill>
                  <a:srgbClr val="192024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Give up easily</a:t>
            </a:r>
            <a:endParaRPr>
              <a:solidFill>
                <a:srgbClr val="192024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192024"/>
              </a:buClr>
              <a:buSzPts val="1400"/>
              <a:buFont typeface="Georgia"/>
              <a:buChar char="-"/>
            </a:pPr>
            <a:r>
              <a:rPr lang="en">
                <a:solidFill>
                  <a:srgbClr val="192024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See effort as dumb</a:t>
            </a:r>
            <a:endParaRPr>
              <a:solidFill>
                <a:srgbClr val="192024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192024"/>
              </a:buClr>
              <a:buSzPts val="1400"/>
              <a:buFont typeface="Georgia"/>
              <a:buChar char="-"/>
            </a:pPr>
            <a:r>
              <a:rPr lang="en">
                <a:solidFill>
                  <a:srgbClr val="192024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Ignore useful criticism as negative feedback</a:t>
            </a:r>
            <a:endParaRPr>
              <a:solidFill>
                <a:srgbClr val="192024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192024"/>
              </a:buClr>
              <a:buSzPts val="1400"/>
              <a:buFont typeface="Georgia"/>
              <a:buChar char="-"/>
            </a:pPr>
            <a:r>
              <a:rPr lang="en">
                <a:solidFill>
                  <a:srgbClr val="192024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Feel threatened by the success of others </a:t>
            </a:r>
            <a:endParaRPr>
              <a:solidFill>
                <a:srgbClr val="192024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4" name="Google Shape;194;p28"/>
          <p:cNvSpPr txBox="1">
            <a:spLocks noGrp="1"/>
          </p:cNvSpPr>
          <p:nvPr>
            <p:ph type="body" idx="2"/>
          </p:nvPr>
        </p:nvSpPr>
        <p:spPr>
          <a:xfrm>
            <a:off x="4832400" y="889850"/>
            <a:ext cx="3999900" cy="3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FF00FF"/>
                </a:solidFill>
              </a:rPr>
              <a:t>Growth Mindset</a:t>
            </a:r>
            <a:endParaRPr sz="1800" b="1">
              <a:solidFill>
                <a:srgbClr val="FF00FF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50" i="1">
                <a:solidFill>
                  <a:srgbClr val="192024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students understand that their talents and abilities can be developed through effort, good teaching and persistence. </a:t>
            </a:r>
            <a:endParaRPr sz="1650" i="1">
              <a:solidFill>
                <a:srgbClr val="192024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17500" rtl="0">
              <a:spcBef>
                <a:spcPts val="1600"/>
              </a:spcBef>
              <a:spcAft>
                <a:spcPts val="0"/>
              </a:spcAft>
              <a:buClr>
                <a:srgbClr val="192024"/>
              </a:buClr>
              <a:buSzPts val="1400"/>
              <a:buFont typeface="Georgia"/>
              <a:buChar char="-"/>
            </a:pPr>
            <a:r>
              <a:rPr lang="en">
                <a:solidFill>
                  <a:srgbClr val="192024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Embrace challenges</a:t>
            </a:r>
            <a:endParaRPr>
              <a:solidFill>
                <a:srgbClr val="192024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192024"/>
              </a:buClr>
              <a:buSzPts val="1400"/>
              <a:buFont typeface="Georgia"/>
              <a:buChar char="-"/>
            </a:pPr>
            <a:r>
              <a:rPr lang="en">
                <a:solidFill>
                  <a:srgbClr val="192024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Persist in the face of setbacks</a:t>
            </a:r>
            <a:endParaRPr>
              <a:solidFill>
                <a:srgbClr val="192024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192024"/>
              </a:buClr>
              <a:buSzPts val="1400"/>
              <a:buFont typeface="Georgia"/>
              <a:buChar char="-"/>
            </a:pPr>
            <a:r>
              <a:rPr lang="en">
                <a:solidFill>
                  <a:srgbClr val="192024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See effort as the path to mastery</a:t>
            </a:r>
            <a:endParaRPr>
              <a:solidFill>
                <a:srgbClr val="192024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192024"/>
              </a:buClr>
              <a:buSzPts val="1400"/>
              <a:buFont typeface="Georgia"/>
              <a:buChar char="-"/>
            </a:pPr>
            <a:r>
              <a:rPr lang="en">
                <a:solidFill>
                  <a:srgbClr val="192024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Learn from criticism </a:t>
            </a:r>
            <a:endParaRPr>
              <a:solidFill>
                <a:srgbClr val="192024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192024"/>
              </a:buClr>
              <a:buSzPts val="1400"/>
              <a:buFont typeface="Georgia"/>
              <a:buChar char="-"/>
            </a:pPr>
            <a:r>
              <a:rPr lang="en">
                <a:solidFill>
                  <a:srgbClr val="192024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Find lessons and inspiration in others success </a:t>
            </a:r>
            <a:endParaRPr>
              <a:solidFill>
                <a:srgbClr val="192024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95" name="Google Shape;195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9513" y="4133850"/>
            <a:ext cx="3724275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65400" y="4045825"/>
            <a:ext cx="4333875" cy="104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Google Classroom</a:t>
            </a:r>
            <a:endParaRPr/>
          </a:p>
        </p:txBody>
      </p:sp>
      <p:sp>
        <p:nvSpPr>
          <p:cNvPr id="202" name="Google Shape;202;p29"/>
          <p:cNvSpPr txBox="1">
            <a:spLocks noGrp="1"/>
          </p:cNvSpPr>
          <p:nvPr>
            <p:ph type="body" idx="1"/>
          </p:nvPr>
        </p:nvSpPr>
        <p:spPr>
          <a:xfrm>
            <a:off x="5361825" y="361200"/>
            <a:ext cx="3470400" cy="441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000000"/>
                </a:solidFill>
              </a:rPr>
              <a:t>1st Hour:</a:t>
            </a:r>
            <a:r>
              <a:rPr lang="en" sz="2400" dirty="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in3g4ki</a:t>
            </a:r>
            <a:r>
              <a:rPr lang="en" sz="2400" b="1" dirty="0">
                <a:solidFill>
                  <a:srgbClr val="FF0000"/>
                </a:solidFill>
              </a:rPr>
              <a:t> </a:t>
            </a:r>
            <a:endParaRPr sz="2400" b="1" dirty="0">
              <a:solidFill>
                <a:srgbClr val="FF0000"/>
              </a:solidFill>
            </a:endParaRPr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000000"/>
                </a:solidFill>
              </a:rPr>
              <a:t>3rd Hour:</a:t>
            </a:r>
            <a:r>
              <a:rPr lang="en" sz="2400" dirty="0">
                <a:solidFill>
                  <a:srgbClr val="9900FF"/>
                </a:solidFill>
                <a:latin typeface="Roboto"/>
                <a:ea typeface="Roboto"/>
                <a:cs typeface="Roboto"/>
                <a:sym typeface="Roboto"/>
              </a:rPr>
              <a:t>hn9ci2</a:t>
            </a:r>
            <a:r>
              <a:rPr lang="en" sz="2400" b="1" dirty="0">
                <a:solidFill>
                  <a:srgbClr val="000000"/>
                </a:solidFill>
              </a:rPr>
              <a:t> </a:t>
            </a:r>
            <a:endParaRPr sz="2400" b="1" dirty="0">
              <a:solidFill>
                <a:srgbClr val="000000"/>
              </a:solidFill>
            </a:endParaRPr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000000"/>
                </a:solidFill>
              </a:rPr>
              <a:t>4th Hour:</a:t>
            </a:r>
            <a:r>
              <a:rPr lang="en" sz="2400" dirty="0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v00npv1</a:t>
            </a:r>
            <a:r>
              <a:rPr lang="en" sz="2400" b="1" dirty="0">
                <a:solidFill>
                  <a:srgbClr val="0000FF"/>
                </a:solidFill>
              </a:rPr>
              <a:t> </a:t>
            </a:r>
            <a:endParaRPr sz="2400" b="1" dirty="0">
              <a:solidFill>
                <a:srgbClr val="0000FF"/>
              </a:solidFill>
            </a:endParaRPr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000000"/>
                </a:solidFill>
              </a:rPr>
              <a:t>5th Hour:</a:t>
            </a:r>
            <a:r>
              <a:rPr lang="en" sz="2400" dirty="0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rPr>
              <a:t>5ylgi3h</a:t>
            </a:r>
            <a:endParaRPr sz="2400" b="1" dirty="0">
              <a:solidFill>
                <a:schemeClr val="accent5"/>
              </a:solidFill>
            </a:endParaRPr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000000"/>
                </a:solidFill>
              </a:rPr>
              <a:t>6th Hour:</a:t>
            </a:r>
            <a:r>
              <a:rPr lang="en" sz="2400" dirty="0">
                <a:solidFill>
                  <a:srgbClr val="274E13"/>
                </a:solidFill>
                <a:latin typeface="Roboto"/>
                <a:ea typeface="Roboto"/>
                <a:cs typeface="Roboto"/>
                <a:sym typeface="Roboto"/>
              </a:rPr>
              <a:t>5sgws5t</a:t>
            </a:r>
            <a:r>
              <a:rPr lang="en" sz="2400" b="1" dirty="0">
                <a:solidFill>
                  <a:srgbClr val="274E13"/>
                </a:solidFill>
              </a:rPr>
              <a:t> </a:t>
            </a:r>
            <a:endParaRPr sz="2400" b="1" dirty="0">
              <a:solidFill>
                <a:srgbClr val="274E13"/>
              </a:solidFill>
            </a:endParaRPr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000000"/>
                </a:solidFill>
              </a:rPr>
              <a:t>7th Hour:</a:t>
            </a:r>
            <a:r>
              <a:rPr lang="en" sz="24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2bus2u</a:t>
            </a:r>
            <a:r>
              <a:rPr lang="en" sz="2400" b="1" dirty="0">
                <a:solidFill>
                  <a:srgbClr val="000000"/>
                </a:solidFill>
              </a:rPr>
              <a:t> </a:t>
            </a:r>
            <a:endParaRPr sz="2400" b="1" dirty="0">
              <a:solidFill>
                <a:srgbClr val="000000"/>
              </a:solidFill>
            </a:endParaRPr>
          </a:p>
        </p:txBody>
      </p:sp>
      <p:pic>
        <p:nvPicPr>
          <p:cNvPr id="203" name="Google Shape;20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992425"/>
            <a:ext cx="4838700" cy="2819400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29"/>
          <p:cNvSpPr txBox="1"/>
          <p:nvPr/>
        </p:nvSpPr>
        <p:spPr>
          <a:xfrm>
            <a:off x="0" y="1228675"/>
            <a:ext cx="5361900" cy="72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2.Type in Class Code then push join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Google Classroom-- Schoville</a:t>
            </a:r>
            <a:endParaRPr/>
          </a:p>
        </p:txBody>
      </p:sp>
      <p:sp>
        <p:nvSpPr>
          <p:cNvPr id="210" name="Google Shape;210;p30"/>
          <p:cNvSpPr txBox="1">
            <a:spLocks noGrp="1"/>
          </p:cNvSpPr>
          <p:nvPr>
            <p:ph type="body" idx="1"/>
          </p:nvPr>
        </p:nvSpPr>
        <p:spPr>
          <a:xfrm>
            <a:off x="5361825" y="361200"/>
            <a:ext cx="3470400" cy="441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0000"/>
              </a:solidFill>
            </a:endParaRPr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3rd Hour:</a:t>
            </a:r>
            <a:endParaRPr sz="2400" b="1">
              <a:solidFill>
                <a:srgbClr val="000000"/>
              </a:solidFill>
            </a:endParaRPr>
          </a:p>
          <a:p>
            <a:pPr marL="457200" lvl="0" indent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mtp4u2</a:t>
            </a:r>
            <a:endParaRPr sz="3800" b="1">
              <a:solidFill>
                <a:srgbClr val="274E13"/>
              </a:solidFill>
            </a:endParaRPr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7th Hour:</a:t>
            </a:r>
            <a:endParaRPr sz="2400" b="1">
              <a:solidFill>
                <a:srgbClr val="000000"/>
              </a:solidFill>
            </a:endParaRPr>
          </a:p>
          <a:p>
            <a:pPr marL="457200" lvl="0" indent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ndqjiep</a:t>
            </a:r>
            <a:r>
              <a:rPr lang="en" sz="3000" b="1">
                <a:solidFill>
                  <a:srgbClr val="000000"/>
                </a:solidFill>
              </a:rPr>
              <a:t> </a:t>
            </a:r>
            <a:endParaRPr sz="3000" b="1">
              <a:solidFill>
                <a:srgbClr val="000000"/>
              </a:solidFill>
            </a:endParaRPr>
          </a:p>
        </p:txBody>
      </p:sp>
      <p:pic>
        <p:nvPicPr>
          <p:cNvPr id="211" name="Google Shape;211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992425"/>
            <a:ext cx="4838700" cy="2819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30"/>
          <p:cNvSpPr txBox="1"/>
          <p:nvPr/>
        </p:nvSpPr>
        <p:spPr>
          <a:xfrm>
            <a:off x="0" y="1228675"/>
            <a:ext cx="5361900" cy="72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2.Type in Class Code then push join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Individually </a:t>
            </a:r>
            <a:endParaRPr/>
          </a:p>
        </p:txBody>
      </p:sp>
      <p:sp>
        <p:nvSpPr>
          <p:cNvPr id="218" name="Google Shape;218;p31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110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Come up with 2 or more Growth Mindset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Statements for each Fixed Statement 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19" name="Google Shape;219;p31" descr="bateman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7475" y="138250"/>
            <a:ext cx="3127575" cy="177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31" descr="MJ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3263700"/>
            <a:ext cx="3388125" cy="187978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21" name="Google Shape;221;p31"/>
          <p:cNvGraphicFramePr/>
          <p:nvPr/>
        </p:nvGraphicFramePr>
        <p:xfrm>
          <a:off x="438150" y="1937850"/>
          <a:ext cx="7239000" cy="1280130"/>
        </p:xfrm>
        <a:graphic>
          <a:graphicData uri="http://schemas.openxmlformats.org/drawingml/2006/table">
            <a:tbl>
              <a:tblPr>
                <a:noFill/>
                <a:tableStyleId>{14296527-A947-4E8A-9842-DCF70BE41AE5}</a:tableStyleId>
              </a:tblPr>
              <a:tblGrid>
                <a:gridCol w="3619500"/>
                <a:gridCol w="3619500"/>
              </a:tblGrid>
              <a:tr h="985875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Example: I made a mistake </a:t>
                      </a:r>
                      <a:endParaRPr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 should practice this so I won’t make this mistake again.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sh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On-screen Show (16:9)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Source Code Pro</vt:lpstr>
      <vt:lpstr>Roboto</vt:lpstr>
      <vt:lpstr>Georgia</vt:lpstr>
      <vt:lpstr>Amatic SC</vt:lpstr>
      <vt:lpstr>Times New Roman</vt:lpstr>
      <vt:lpstr>Beach Day</vt:lpstr>
      <vt:lpstr>Today we: will learn what a growth mindset is So we can: begin to develop our own growth mindset</vt:lpstr>
      <vt:lpstr>Review Game </vt:lpstr>
      <vt:lpstr>What Mindset are you??</vt:lpstr>
      <vt:lpstr>Google Classroom</vt:lpstr>
      <vt:lpstr>Google Classroom-- Schoville</vt:lpstr>
      <vt:lpstr>Individually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 we: will learn what a growth mindset is So we can: begin to develop our own growth mindset</dc:title>
  <dc:creator>Haarhues Sophie</dc:creator>
  <cp:lastModifiedBy>PV Schools</cp:lastModifiedBy>
  <cp:revision>2</cp:revision>
  <dcterms:modified xsi:type="dcterms:W3CDTF">2018-09-04T18:51:49Z</dcterms:modified>
</cp:coreProperties>
</file>