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2" r:id="rId1"/>
  </p:sldMasterIdLst>
  <p:notesMasterIdLst>
    <p:notesMasterId r:id="rId5"/>
  </p:notesMasterIdLst>
  <p:sldIdLst>
    <p:sldId id="257" r:id="rId2"/>
    <p:sldId id="258" r:id="rId3"/>
    <p:sldId id="259" r:id="rId4"/>
  </p:sldIdLst>
  <p:sldSz cx="9144000" cy="5143500" type="screen16x9"/>
  <p:notesSz cx="6858000" cy="9144000"/>
  <p:embeddedFontLst>
    <p:embeddedFont>
      <p:font typeface="Montserrat" panose="020B0604020202020204" charset="0"/>
      <p:regular r:id="rId6"/>
      <p:bold r:id="rId7"/>
      <p:italic r:id="rId8"/>
      <p:boldItalic r:id="rId9"/>
    </p:embeddedFont>
    <p:embeddedFont>
      <p:font typeface="Lato" panose="020B0604020202020204" charset="0"/>
      <p:regular r:id="rId10"/>
      <p:bold r:id="rId11"/>
      <p:italic r:id="rId12"/>
      <p:boldItalic r:id="rId13"/>
    </p:embeddedFont>
  </p:embeddedFontLst>
  <p:custDataLst>
    <p:tags r:id="rId14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57" d="100"/>
          <a:sy n="157" d="100"/>
        </p:scale>
        <p:origin x="-342" y="-1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presProps" Target="presProp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5319395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1619d2ca8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1619d2ca89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619d2ca8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619d2ca8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17f3ca3a3f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17f3ca3a3f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5400000">
            <a:off x="7500300" y="505"/>
            <a:ext cx="1643700" cy="1643700"/>
          </a:xfrm>
          <a:prstGeom prst="diagStripe">
            <a:avLst>
              <a:gd name="adj" fmla="val 0"/>
            </a:avLst>
          </a:prstGeom>
          <a:solidFill>
            <a:schemeClr val="lt1">
              <a:alpha val="303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0" y="490"/>
            <a:ext cx="5153705" cy="5134399"/>
            <a:chOff x="0" y="75"/>
            <a:chExt cx="5153705" cy="515295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455" y="-225"/>
              <a:ext cx="5152800" cy="51537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150" y="1145825"/>
              <a:ext cx="3996600" cy="3996900"/>
            </a:xfrm>
            <a:prstGeom prst="diagStripe">
              <a:avLst>
                <a:gd name="adj" fmla="val 58774"/>
              </a:avLst>
            </a:prstGeom>
            <a:solidFill>
              <a:schemeClr val="lt1">
                <a:alpha val="303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1646" y="-75"/>
              <a:ext cx="2299800" cy="23001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flipH="1">
              <a:off x="652821" y="590035"/>
              <a:ext cx="2300100" cy="2299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537150" y="1578400"/>
            <a:ext cx="5017500" cy="157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083950" y="3924925"/>
            <a:ext cx="34707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21" name="Google Shape;21;p3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3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3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3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3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3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3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" name="Google Shape;39;p3"/>
          <p:cNvSpPr txBox="1">
            <a:spLocks noGrp="1"/>
          </p:cNvSpPr>
          <p:nvPr>
            <p:ph type="title"/>
          </p:nvPr>
        </p:nvSpPr>
        <p:spPr>
          <a:xfrm>
            <a:off x="823850" y="2053000"/>
            <a:ext cx="4587000" cy="114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9" name="Google Shape;49;p5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0" name="Google Shape;50;p5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5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" name="Google Shape;52;p5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53" name="Google Shape;53;p5"/>
          <p:cNvSpPr txBox="1">
            <a:spLocks noGrp="1"/>
          </p:cNvSpPr>
          <p:nvPr>
            <p:ph type="body" idx="1"/>
          </p:nvPr>
        </p:nvSpPr>
        <p:spPr>
          <a:xfrm>
            <a:off x="1297500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2"/>
          </p:nvPr>
        </p:nvSpPr>
        <p:spPr>
          <a:xfrm>
            <a:off x="4933221" y="1567550"/>
            <a:ext cx="3403200" cy="2911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5" name="Google Shape;55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oogle Shape;57;p6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58" name="Google Shape;58;p6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6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0" name="Google Shape;60;p6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7038900" cy="914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oogle Shape;63;p7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64" name="Google Shape;64;p7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7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" name="Google Shape;66;p7"/>
          <p:cNvSpPr txBox="1">
            <a:spLocks noGrp="1"/>
          </p:cNvSpPr>
          <p:nvPr>
            <p:ph type="title"/>
          </p:nvPr>
        </p:nvSpPr>
        <p:spPr>
          <a:xfrm>
            <a:off x="1297500" y="393750"/>
            <a:ext cx="3798900" cy="1493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body" idx="1"/>
          </p:nvPr>
        </p:nvSpPr>
        <p:spPr>
          <a:xfrm>
            <a:off x="1297500" y="1972550"/>
            <a:ext cx="3798900" cy="2415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68" name="Google Shape;68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8"/>
          <p:cNvGrpSpPr/>
          <p:nvPr/>
        </p:nvGrpSpPr>
        <p:grpSpPr>
          <a:xfrm>
            <a:off x="4406400" y="0"/>
            <a:ext cx="4737600" cy="5143500"/>
            <a:chOff x="4406400" y="0"/>
            <a:chExt cx="4737600" cy="5143500"/>
          </a:xfrm>
        </p:grpSpPr>
        <p:sp>
          <p:nvSpPr>
            <p:cNvPr id="71" name="Google Shape;71;p8"/>
            <p:cNvSpPr/>
            <p:nvPr/>
          </p:nvSpPr>
          <p:spPr>
            <a:xfrm rot="5400000">
              <a:off x="4407900" y="-1500"/>
              <a:ext cx="47346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8"/>
            <p:cNvSpPr/>
            <p:nvPr/>
          </p:nvSpPr>
          <p:spPr>
            <a:xfrm rot="5400000">
              <a:off x="4840825" y="6000"/>
              <a:ext cx="42987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8"/>
            <p:cNvSpPr/>
            <p:nvPr/>
          </p:nvSpPr>
          <p:spPr>
            <a:xfrm rot="-5400000">
              <a:off x="5618399" y="123664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8"/>
            <p:cNvSpPr/>
            <p:nvPr/>
          </p:nvSpPr>
          <p:spPr>
            <a:xfrm flipH="1">
              <a:off x="5849857" y="144407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8"/>
            <p:cNvSpPr/>
            <p:nvPr/>
          </p:nvSpPr>
          <p:spPr>
            <a:xfrm rot="-5400000">
              <a:off x="5987081" y="246974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8"/>
            <p:cNvSpPr/>
            <p:nvPr/>
          </p:nvSpPr>
          <p:spPr>
            <a:xfrm flipH="1">
              <a:off x="6222115" y="267717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6675341" y="186224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8"/>
            <p:cNvSpPr/>
            <p:nvPr/>
          </p:nvSpPr>
          <p:spPr>
            <a:xfrm flipH="1">
              <a:off x="6908099" y="206968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8"/>
            <p:cNvSpPr/>
            <p:nvPr/>
          </p:nvSpPr>
          <p:spPr>
            <a:xfrm rot="-5400000">
              <a:off x="6861141" y="247808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 flipH="1">
              <a:off x="7965266" y="269319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8"/>
            <p:cNvSpPr/>
            <p:nvPr/>
          </p:nvSpPr>
          <p:spPr>
            <a:xfrm flipH="1">
              <a:off x="8145082" y="330903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8"/>
            <p:cNvSpPr/>
            <p:nvPr/>
          </p:nvSpPr>
          <p:spPr>
            <a:xfrm rot="-5400000">
              <a:off x="7047599" y="309534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8"/>
            <p:cNvSpPr/>
            <p:nvPr/>
          </p:nvSpPr>
          <p:spPr>
            <a:xfrm flipH="1">
              <a:off x="7276649" y="330278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8"/>
            <p:cNvSpPr/>
            <p:nvPr/>
          </p:nvSpPr>
          <p:spPr>
            <a:xfrm rot="-5400000">
              <a:off x="7227414" y="37111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8"/>
            <p:cNvSpPr/>
            <p:nvPr/>
          </p:nvSpPr>
          <p:spPr>
            <a:xfrm flipH="1">
              <a:off x="7462448" y="391862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8"/>
            <p:cNvSpPr/>
            <p:nvPr/>
          </p:nvSpPr>
          <p:spPr>
            <a:xfrm rot="-5400000">
              <a:off x="8102491" y="37188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8"/>
            <p:cNvSpPr/>
            <p:nvPr/>
          </p:nvSpPr>
          <p:spPr>
            <a:xfrm flipH="1">
              <a:off x="8334533" y="392629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8"/>
            <p:cNvSpPr/>
            <p:nvPr/>
          </p:nvSpPr>
          <p:spPr>
            <a:xfrm rot="-5400000">
              <a:off x="8288290" y="433470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23850" y="866775"/>
            <a:ext cx="4587000" cy="352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9"/>
          <p:cNvGrpSpPr/>
          <p:nvPr/>
        </p:nvGrpSpPr>
        <p:grpSpPr>
          <a:xfrm>
            <a:off x="0" y="381001"/>
            <a:ext cx="1037850" cy="1016287"/>
            <a:chOff x="0" y="381001"/>
            <a:chExt cx="1037850" cy="1016287"/>
          </a:xfrm>
        </p:grpSpPr>
        <p:sp>
          <p:nvSpPr>
            <p:cNvPr id="93" name="Google Shape;93;p9"/>
            <p:cNvSpPr/>
            <p:nvPr/>
          </p:nvSpPr>
          <p:spPr>
            <a:xfrm rot="-5400000">
              <a:off x="0" y="381001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9"/>
            <p:cNvSpPr/>
            <p:nvPr/>
          </p:nvSpPr>
          <p:spPr>
            <a:xfrm flipH="1">
              <a:off x="229050" y="588489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5" name="Google Shape;95;p9"/>
          <p:cNvSpPr txBox="1">
            <a:spLocks noGrp="1"/>
          </p:cNvSpPr>
          <p:nvPr>
            <p:ph type="title"/>
          </p:nvPr>
        </p:nvSpPr>
        <p:spPr>
          <a:xfrm>
            <a:off x="1297500" y="1658325"/>
            <a:ext cx="3036300" cy="1751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ubTitle" idx="1"/>
          </p:nvPr>
        </p:nvSpPr>
        <p:spPr>
          <a:xfrm>
            <a:off x="1297500" y="3538000"/>
            <a:ext cx="3036300" cy="506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 sz="1300"/>
            </a:lvl9pPr>
          </a:lstStyle>
          <a:p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body" idx="2"/>
          </p:nvPr>
        </p:nvSpPr>
        <p:spPr>
          <a:xfrm>
            <a:off x="4648200" y="1696600"/>
            <a:ext cx="3676800" cy="234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98" name="Google Shape;98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" name="Google Shape;100;p10"/>
          <p:cNvGrpSpPr/>
          <p:nvPr/>
        </p:nvGrpSpPr>
        <p:grpSpPr>
          <a:xfrm>
            <a:off x="0" y="4128572"/>
            <a:ext cx="698925" cy="684657"/>
            <a:chOff x="0" y="3785672"/>
            <a:chExt cx="698925" cy="684657"/>
          </a:xfrm>
        </p:grpSpPr>
        <p:sp>
          <p:nvSpPr>
            <p:cNvPr id="101" name="Google Shape;101;p10"/>
            <p:cNvSpPr/>
            <p:nvPr/>
          </p:nvSpPr>
          <p:spPr>
            <a:xfrm rot="-5400000">
              <a:off x="0" y="3785672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0"/>
            <p:cNvSpPr/>
            <p:nvPr/>
          </p:nvSpPr>
          <p:spPr>
            <a:xfrm flipH="1">
              <a:off x="154125" y="3925529"/>
              <a:ext cx="544800" cy="544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962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812725" y="4305375"/>
            <a:ext cx="6936000" cy="523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" name="Google Shape;106;p11"/>
          <p:cNvGrpSpPr/>
          <p:nvPr/>
        </p:nvGrpSpPr>
        <p:grpSpPr>
          <a:xfrm>
            <a:off x="4406400" y="0"/>
            <a:ext cx="4737600" cy="5143065"/>
            <a:chOff x="4406400" y="0"/>
            <a:chExt cx="4737600" cy="5143065"/>
          </a:xfrm>
        </p:grpSpPr>
        <p:sp>
          <p:nvSpPr>
            <p:cNvPr id="107" name="Google Shape;107;p11"/>
            <p:cNvSpPr/>
            <p:nvPr/>
          </p:nvSpPr>
          <p:spPr>
            <a:xfrm rot="5400000">
              <a:off x="4408200" y="-1800"/>
              <a:ext cx="4734000" cy="4737600"/>
            </a:xfrm>
            <a:prstGeom prst="diagStripe">
              <a:avLst>
                <a:gd name="adj" fmla="val 49469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1"/>
            <p:cNvSpPr/>
            <p:nvPr/>
          </p:nvSpPr>
          <p:spPr>
            <a:xfrm rot="5400000">
              <a:off x="4841125" y="5700"/>
              <a:ext cx="4298100" cy="4286700"/>
            </a:xfrm>
            <a:prstGeom prst="diagStripe">
              <a:avLst>
                <a:gd name="adj" fmla="val 0"/>
              </a:avLst>
            </a:prstGeom>
            <a:solidFill>
              <a:schemeClr val="lt1">
                <a:alpha val="346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1"/>
            <p:cNvSpPr/>
            <p:nvPr/>
          </p:nvSpPr>
          <p:spPr>
            <a:xfrm rot="-5400000">
              <a:off x="5618399" y="123646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1"/>
            <p:cNvSpPr/>
            <p:nvPr/>
          </p:nvSpPr>
          <p:spPr>
            <a:xfrm flipH="1">
              <a:off x="5849857" y="1443956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1"/>
            <p:cNvSpPr/>
            <p:nvPr/>
          </p:nvSpPr>
          <p:spPr>
            <a:xfrm rot="-5400000">
              <a:off x="5987081" y="24694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flipH="1">
              <a:off x="6222115" y="267695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1"/>
            <p:cNvSpPr/>
            <p:nvPr/>
          </p:nvSpPr>
          <p:spPr>
            <a:xfrm rot="-5400000">
              <a:off x="6675341" y="1862018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1"/>
            <p:cNvSpPr/>
            <p:nvPr/>
          </p:nvSpPr>
          <p:spPr>
            <a:xfrm flipH="1">
              <a:off x="6908099" y="206950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1"/>
            <p:cNvSpPr/>
            <p:nvPr/>
          </p:nvSpPr>
          <p:spPr>
            <a:xfrm rot="-5400000">
              <a:off x="6861141" y="247781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1"/>
            <p:cNvSpPr/>
            <p:nvPr/>
          </p:nvSpPr>
          <p:spPr>
            <a:xfrm flipH="1">
              <a:off x="7965266" y="269296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1"/>
            <p:cNvSpPr/>
            <p:nvPr/>
          </p:nvSpPr>
          <p:spPr>
            <a:xfrm flipH="1">
              <a:off x="8145082" y="330875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1"/>
            <p:cNvSpPr/>
            <p:nvPr/>
          </p:nvSpPr>
          <p:spPr>
            <a:xfrm rot="-5400000">
              <a:off x="7047599" y="309501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1"/>
            <p:cNvSpPr/>
            <p:nvPr/>
          </p:nvSpPr>
          <p:spPr>
            <a:xfrm flipH="1">
              <a:off x="7276649" y="3302502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1"/>
            <p:cNvSpPr/>
            <p:nvPr/>
          </p:nvSpPr>
          <p:spPr>
            <a:xfrm rot="-5400000">
              <a:off x="7227414" y="3710807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1"/>
            <p:cNvSpPr/>
            <p:nvPr/>
          </p:nvSpPr>
          <p:spPr>
            <a:xfrm flipH="1">
              <a:off x="7462448" y="3918294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1"/>
            <p:cNvSpPr/>
            <p:nvPr/>
          </p:nvSpPr>
          <p:spPr>
            <a:xfrm rot="-5400000">
              <a:off x="8102491" y="3718473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1"/>
            <p:cNvSpPr/>
            <p:nvPr/>
          </p:nvSpPr>
          <p:spPr>
            <a:xfrm flipH="1">
              <a:off x="8334533" y="3925960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1"/>
            <p:cNvSpPr/>
            <p:nvPr/>
          </p:nvSpPr>
          <p:spPr>
            <a:xfrm rot="-5400000">
              <a:off x="8288290" y="4334265"/>
              <a:ext cx="808800" cy="808800"/>
            </a:xfrm>
            <a:prstGeom prst="diagStripe">
              <a:avLst>
                <a:gd name="adj" fmla="val 50000"/>
              </a:avLst>
            </a:prstGeom>
            <a:solidFill>
              <a:schemeClr val="lt1">
                <a:alpha val="731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" name="Google Shape;125;p11"/>
          <p:cNvSpPr txBox="1">
            <a:spLocks noGrp="1"/>
          </p:cNvSpPr>
          <p:nvPr>
            <p:ph type="title" hasCustomPrompt="1"/>
          </p:nvPr>
        </p:nvSpPr>
        <p:spPr>
          <a:xfrm>
            <a:off x="823850" y="1284675"/>
            <a:ext cx="47760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>
            <a:r>
              <a:t>xx%</a:t>
            </a:r>
          </a:p>
        </p:txBody>
      </p:sp>
      <p:sp>
        <p:nvSpPr>
          <p:cNvPr id="126" name="Google Shape;126;p11"/>
          <p:cNvSpPr txBox="1">
            <a:spLocks noGrp="1"/>
          </p:cNvSpPr>
          <p:nvPr>
            <p:ph type="body" idx="1"/>
          </p:nvPr>
        </p:nvSpPr>
        <p:spPr>
          <a:xfrm>
            <a:off x="823850" y="2643124"/>
            <a:ext cx="4776000" cy="1218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focus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Montserrat"/>
              <a:buNone/>
              <a:defRPr sz="28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Lato"/>
              <a:buChar char="●"/>
              <a:defRPr sz="13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●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Lato"/>
              <a:buChar char="○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Font typeface="Lato"/>
              <a:buChar char="■"/>
              <a:defRPr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0"/>
          <p:cNvSpPr txBox="1">
            <a:spLocks noGrp="1"/>
          </p:cNvSpPr>
          <p:nvPr>
            <p:ph type="title"/>
          </p:nvPr>
        </p:nvSpPr>
        <p:spPr>
          <a:xfrm>
            <a:off x="172225" y="39350"/>
            <a:ext cx="8222100" cy="101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Comparing Colleges</a:t>
            </a:r>
            <a:endParaRPr/>
          </a:p>
        </p:txBody>
      </p:sp>
      <p:sp>
        <p:nvSpPr>
          <p:cNvPr id="339" name="Google Shape;339;p40"/>
          <p:cNvSpPr txBox="1"/>
          <p:nvPr/>
        </p:nvSpPr>
        <p:spPr>
          <a:xfrm>
            <a:off x="172225" y="1137200"/>
            <a:ext cx="8855400" cy="3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Today I will: Compare the characteristics of 3 colleges </a:t>
            </a:r>
            <a:endParaRPr sz="2400" b="1">
              <a:solidFill>
                <a:srgbClr val="FFFFFF"/>
              </a:solidFill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FFFF"/>
                </a:solidFill>
              </a:rPr>
              <a:t>So I can: Determine the best college fit for me</a:t>
            </a:r>
            <a:endParaRPr sz="2400" b="1">
              <a:solidFill>
                <a:srgbClr val="FFFFFF"/>
              </a:solidFill>
            </a:endParaRPr>
          </a:p>
        </p:txBody>
      </p:sp>
      <p:pic>
        <p:nvPicPr>
          <p:cNvPr id="340" name="Google Shape;340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17149" y="2498700"/>
            <a:ext cx="3677175" cy="24526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p41"/>
          <p:cNvSpPr txBox="1">
            <a:spLocks noGrp="1"/>
          </p:cNvSpPr>
          <p:nvPr>
            <p:ph type="title"/>
          </p:nvPr>
        </p:nvSpPr>
        <p:spPr>
          <a:xfrm>
            <a:off x="0" y="74475"/>
            <a:ext cx="4204800" cy="70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 u="sng">
                <a:solidFill>
                  <a:srgbClr val="FFFF00"/>
                </a:solidFill>
              </a:rPr>
              <a:t>College Comparison Worksheet</a:t>
            </a:r>
            <a:endParaRPr sz="1800" b="1" u="sng">
              <a:solidFill>
                <a:srgbClr val="FFFF00"/>
              </a:solidFill>
            </a:endParaRPr>
          </a:p>
        </p:txBody>
      </p:sp>
      <p:sp>
        <p:nvSpPr>
          <p:cNvPr id="346" name="Google Shape;346;p41"/>
          <p:cNvSpPr txBox="1">
            <a:spLocks noGrp="1"/>
          </p:cNvSpPr>
          <p:nvPr>
            <p:ph type="body" idx="4294967295"/>
          </p:nvPr>
        </p:nvSpPr>
        <p:spPr>
          <a:xfrm>
            <a:off x="43675" y="877525"/>
            <a:ext cx="2384100" cy="283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AutoNum type="arabicPeriod"/>
            </a:pPr>
            <a:r>
              <a:rPr lang="en" sz="1400">
                <a:solidFill>
                  <a:srgbClr val="FFFF00"/>
                </a:solidFill>
              </a:rPr>
              <a:t>Click on Education</a:t>
            </a:r>
            <a:br>
              <a:rPr lang="en" sz="1400">
                <a:solidFill>
                  <a:srgbClr val="FFFF00"/>
                </a:solidFill>
              </a:rPr>
            </a:br>
            <a:endParaRPr sz="1400">
              <a:solidFill>
                <a:srgbClr val="FFFF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AutoNum type="arabicPeriod"/>
            </a:pPr>
            <a:r>
              <a:rPr lang="en" sz="1400">
                <a:solidFill>
                  <a:srgbClr val="FFFF00"/>
                </a:solidFill>
              </a:rPr>
              <a:t>Click on Compare Schools</a:t>
            </a:r>
            <a:endParaRPr sz="1400">
              <a:solidFill>
                <a:srgbClr val="FFFF00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Char char="○"/>
            </a:pPr>
            <a:r>
              <a:rPr lang="en" sz="1400">
                <a:solidFill>
                  <a:srgbClr val="FFFF00"/>
                </a:solidFill>
              </a:rPr>
              <a:t>Undergraduate Schools</a:t>
            </a:r>
            <a:endParaRPr sz="1400">
              <a:solidFill>
                <a:srgbClr val="FFFF00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AutoNum type="arabicPeriod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Click on “Add School”</a:t>
            </a:r>
            <a:b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Add: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Iowa School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Out of State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91440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00"/>
              <a:buFont typeface="Arial"/>
              <a:buChar char="○"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Optional </a:t>
            </a: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FFF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400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Complete Worksheet</a:t>
            </a:r>
            <a:r>
              <a:rPr lang="en" sz="1400">
                <a:solidFill>
                  <a:srgbClr val="FFFF00"/>
                </a:solidFill>
              </a:rPr>
              <a:t> </a:t>
            </a:r>
            <a:endParaRPr sz="140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400">
                <a:solidFill>
                  <a:srgbClr val="FFFF00"/>
                </a:solidFill>
              </a:rPr>
              <a:t>(Due at the end of the class period)</a:t>
            </a:r>
            <a:endParaRPr sz="1400">
              <a:solidFill>
                <a:srgbClr val="FFFF00"/>
              </a:solidFill>
            </a:endParaRPr>
          </a:p>
        </p:txBody>
      </p:sp>
      <p:pic>
        <p:nvPicPr>
          <p:cNvPr id="347" name="Google Shape;347;p41" descr="college compare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4650" y="654950"/>
            <a:ext cx="6670425" cy="35722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41"/>
          <p:cNvSpPr/>
          <p:nvPr/>
        </p:nvSpPr>
        <p:spPr>
          <a:xfrm>
            <a:off x="6045223" y="410425"/>
            <a:ext cx="914700" cy="7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49" name="Google Shape;349;p41"/>
          <p:cNvSpPr/>
          <p:nvPr/>
        </p:nvSpPr>
        <p:spPr>
          <a:xfrm>
            <a:off x="4636873" y="783674"/>
            <a:ext cx="914700" cy="7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50" name="Google Shape;350;p41"/>
          <p:cNvSpPr/>
          <p:nvPr/>
        </p:nvSpPr>
        <p:spPr>
          <a:xfrm>
            <a:off x="6000048" y="2437824"/>
            <a:ext cx="914700" cy="709200"/>
          </a:xfrm>
          <a:prstGeom prst="left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0000"/>
              </a:solidFill>
            </a:endParaRPr>
          </a:p>
        </p:txBody>
      </p:sp>
      <p:sp>
        <p:nvSpPr>
          <p:cNvPr id="351" name="Google Shape;351;p41"/>
          <p:cNvSpPr txBox="1"/>
          <p:nvPr/>
        </p:nvSpPr>
        <p:spPr>
          <a:xfrm>
            <a:off x="6466925" y="584425"/>
            <a:ext cx="3753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</a:t>
            </a:r>
            <a:endParaRPr/>
          </a:p>
        </p:txBody>
      </p:sp>
      <p:sp>
        <p:nvSpPr>
          <p:cNvPr id="352" name="Google Shape;352;p41"/>
          <p:cNvSpPr txBox="1"/>
          <p:nvPr/>
        </p:nvSpPr>
        <p:spPr>
          <a:xfrm>
            <a:off x="4817225" y="957675"/>
            <a:ext cx="3753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</a:t>
            </a:r>
            <a:endParaRPr/>
          </a:p>
        </p:txBody>
      </p:sp>
      <p:sp>
        <p:nvSpPr>
          <p:cNvPr id="353" name="Google Shape;353;p41"/>
          <p:cNvSpPr txBox="1"/>
          <p:nvPr/>
        </p:nvSpPr>
        <p:spPr>
          <a:xfrm>
            <a:off x="6199200" y="2611825"/>
            <a:ext cx="375300" cy="36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2"/>
          <p:cNvSpPr txBox="1">
            <a:spLocks noGrp="1"/>
          </p:cNvSpPr>
          <p:nvPr>
            <p:ph type="title"/>
          </p:nvPr>
        </p:nvSpPr>
        <p:spPr>
          <a:xfrm>
            <a:off x="490250" y="488250"/>
            <a:ext cx="8349000" cy="151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College Comparison Example</a:t>
            </a:r>
            <a:endParaRPr/>
          </a:p>
        </p:txBody>
      </p:sp>
      <p:pic>
        <p:nvPicPr>
          <p:cNvPr id="359" name="Google Shape;359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9001" y="2115276"/>
            <a:ext cx="7698926" cy="23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360" name="Google Shape;360;p42"/>
          <p:cNvSpPr txBox="1"/>
          <p:nvPr/>
        </p:nvSpPr>
        <p:spPr>
          <a:xfrm>
            <a:off x="2606975" y="2263500"/>
            <a:ext cx="960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</a:t>
            </a:r>
            <a:endParaRPr/>
          </a:p>
        </p:txBody>
      </p:sp>
      <p:sp>
        <p:nvSpPr>
          <p:cNvPr id="361" name="Google Shape;361;p42"/>
          <p:cNvSpPr txBox="1"/>
          <p:nvPr/>
        </p:nvSpPr>
        <p:spPr>
          <a:xfrm>
            <a:off x="5392750" y="2263500"/>
            <a:ext cx="9600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</a:t>
            </a:r>
            <a:endParaRPr/>
          </a:p>
        </p:txBody>
      </p:sp>
      <p:sp>
        <p:nvSpPr>
          <p:cNvPr id="362" name="Google Shape;362;p42"/>
          <p:cNvSpPr txBox="1"/>
          <p:nvPr/>
        </p:nvSpPr>
        <p:spPr>
          <a:xfrm>
            <a:off x="3787175" y="2263500"/>
            <a:ext cx="1401600" cy="2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Michigan State</a:t>
            </a:r>
            <a:endParaRPr/>
          </a:p>
        </p:txBody>
      </p:sp>
      <p:sp>
        <p:nvSpPr>
          <p:cNvPr id="363" name="Google Shape;363;p42"/>
          <p:cNvSpPr txBox="1"/>
          <p:nvPr/>
        </p:nvSpPr>
        <p:spPr>
          <a:xfrm>
            <a:off x="2526575" y="2750575"/>
            <a:ext cx="11208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Public-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Cedar Falls </a:t>
            </a:r>
            <a:endParaRPr/>
          </a:p>
        </p:txBody>
      </p:sp>
      <p:sp>
        <p:nvSpPr>
          <p:cNvPr id="364" name="Google Shape;364;p42"/>
          <p:cNvSpPr txBox="1"/>
          <p:nvPr/>
        </p:nvSpPr>
        <p:spPr>
          <a:xfrm>
            <a:off x="5312350" y="2750575"/>
            <a:ext cx="11208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Public- University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Iowa City  </a:t>
            </a:r>
            <a:endParaRPr/>
          </a:p>
        </p:txBody>
      </p:sp>
      <p:sp>
        <p:nvSpPr>
          <p:cNvPr id="365" name="Google Shape;365;p42"/>
          <p:cNvSpPr txBox="1"/>
          <p:nvPr/>
        </p:nvSpPr>
        <p:spPr>
          <a:xfrm>
            <a:off x="2526575" y="3743125"/>
            <a:ext cx="1120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11,928</a:t>
            </a:r>
            <a:endParaRPr/>
          </a:p>
        </p:txBody>
      </p:sp>
      <p:sp>
        <p:nvSpPr>
          <p:cNvPr id="366" name="Google Shape;366;p42"/>
          <p:cNvSpPr txBox="1"/>
          <p:nvPr/>
        </p:nvSpPr>
        <p:spPr>
          <a:xfrm>
            <a:off x="6510175" y="2677450"/>
            <a:ext cx="1821600" cy="82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choose</a:t>
            </a:r>
            <a:r>
              <a:rPr lang="en" sz="1000" b="1" u="sng"/>
              <a:t> UNI </a:t>
            </a:r>
            <a:r>
              <a:rPr lang="en" sz="1000"/>
              <a:t>because Cedar Falls is only 3 hours away from home which is still close for me to visit my family </a:t>
            </a:r>
            <a:endParaRPr sz="1000"/>
          </a:p>
        </p:txBody>
      </p:sp>
      <p:sp>
        <p:nvSpPr>
          <p:cNvPr id="367" name="Google Shape;367;p42"/>
          <p:cNvSpPr/>
          <p:nvPr/>
        </p:nvSpPr>
        <p:spPr>
          <a:xfrm>
            <a:off x="2109525" y="2576113"/>
            <a:ext cx="1821600" cy="1127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42"/>
          <p:cNvSpPr txBox="1"/>
          <p:nvPr/>
        </p:nvSpPr>
        <p:spPr>
          <a:xfrm>
            <a:off x="3787175" y="2750575"/>
            <a:ext cx="14016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Public- University</a:t>
            </a:r>
            <a:endParaRPr sz="12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/>
              <a:t>East Lansing, MI </a:t>
            </a:r>
            <a:endParaRPr sz="1200"/>
          </a:p>
        </p:txBody>
      </p:sp>
      <p:sp>
        <p:nvSpPr>
          <p:cNvPr id="369" name="Google Shape;369;p42"/>
          <p:cNvSpPr txBox="1"/>
          <p:nvPr/>
        </p:nvSpPr>
        <p:spPr>
          <a:xfrm>
            <a:off x="3927575" y="3743150"/>
            <a:ext cx="1120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50,085</a:t>
            </a:r>
            <a:endParaRPr/>
          </a:p>
        </p:txBody>
      </p:sp>
      <p:sp>
        <p:nvSpPr>
          <p:cNvPr id="370" name="Google Shape;370;p42"/>
          <p:cNvSpPr txBox="1"/>
          <p:nvPr/>
        </p:nvSpPr>
        <p:spPr>
          <a:xfrm>
            <a:off x="5328575" y="3743125"/>
            <a:ext cx="1120800" cy="4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31,387</a:t>
            </a:r>
            <a:endParaRPr/>
          </a:p>
        </p:txBody>
      </p:sp>
      <p:sp>
        <p:nvSpPr>
          <p:cNvPr id="371" name="Google Shape;371;p42"/>
          <p:cNvSpPr/>
          <p:nvPr/>
        </p:nvSpPr>
        <p:spPr>
          <a:xfrm>
            <a:off x="3577175" y="3323013"/>
            <a:ext cx="1821600" cy="11274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42"/>
          <p:cNvSpPr txBox="1"/>
          <p:nvPr/>
        </p:nvSpPr>
        <p:spPr>
          <a:xfrm>
            <a:off x="6565700" y="3509325"/>
            <a:ext cx="1821600" cy="75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I choose Michigan State because……. </a:t>
            </a:r>
            <a:endParaRPr sz="1000"/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Focus">
  <a:themeElements>
    <a:clrScheme name="Focus">
      <a:dk1>
        <a:srgbClr val="1B212C"/>
      </a:dk1>
      <a:lt1>
        <a:srgbClr val="FFFFFF"/>
      </a:lt1>
      <a:dk2>
        <a:srgbClr val="D9D9D9"/>
      </a:dk2>
      <a:lt2>
        <a:srgbClr val="82C7A5"/>
      </a:lt2>
      <a:accent1>
        <a:srgbClr val="0145AC"/>
      </a:accent1>
      <a:accent2>
        <a:srgbClr val="EECE1A"/>
      </a:accent2>
      <a:accent3>
        <a:srgbClr val="4E5567"/>
      </a:accent3>
      <a:accent4>
        <a:srgbClr val="F4D6AD"/>
      </a:accent4>
      <a:accent5>
        <a:srgbClr val="7890CD"/>
      </a:accent5>
      <a:accent6>
        <a:srgbClr val="F15E22"/>
      </a:accent6>
      <a:hlink>
        <a:srgbClr val="7890CD"/>
      </a:hlink>
      <a:folHlink>
        <a:srgbClr val="7890C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85</Words>
  <Application>Microsoft Office PowerPoint</Application>
  <PresentationFormat>On-screen Show (16:9)</PresentationFormat>
  <Paragraphs>33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Montserrat</vt:lpstr>
      <vt:lpstr>Lato</vt:lpstr>
      <vt:lpstr>Focus</vt:lpstr>
      <vt:lpstr>Comparing Colleges</vt:lpstr>
      <vt:lpstr>College Comparison Worksheet</vt:lpstr>
      <vt:lpstr>College Comparison Example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Comparing Colleges</dc:title>
  <dc:creator>Haarhues Sophie</dc:creator>
  <cp:lastModifiedBy>PV Schools</cp:lastModifiedBy>
  <cp:revision>1</cp:revision>
  <dcterms:modified xsi:type="dcterms:W3CDTF">2018-10-04T18:49:48Z</dcterms:modified>
</cp:coreProperties>
</file>