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  <p:sldMasterId id="2147483695" r:id="rId3"/>
  </p:sldMasterIdLst>
  <p:notesMasterIdLst>
    <p:notesMasterId r:id="rId1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matic SC" panose="020B0604020202020204" charset="-79"/>
      <p:regular r:id="rId14"/>
      <p:bold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Source Code Pro" panose="020B0604020202020204" charset="0"/>
      <p:regular r:id="rId20"/>
      <p:bold r:id="rId21"/>
    </p:embeddedFont>
    <p:embeddedFont>
      <p:font typeface="Oswald" panose="020B0604020202020204" charset="0"/>
      <p:regular r:id="rId22"/>
      <p:bold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4774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e500df570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e500df570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What is a primary expense and secondary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Examples for each category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Now that you have your expenses in the right order it’s time to make budget guidelines…. Why is it important to set guidelines for each category?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e500df570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e500df570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e500df570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e500df570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e500df57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e500df57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e500df57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e500df57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e500df57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e500df57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e500df57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e500df57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e500df57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e500df57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e500df57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e500df57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28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17" name="Google Shape;117;p2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9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31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" name="Google Shape;139;p3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35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49" name="Google Shape;149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7" name="Google Shape;17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7" name="Google Shape;187;p4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45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98" name="Google Shape;19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expense	</a:t>
            </a:r>
            <a:endParaRPr/>
          </a:p>
        </p:txBody>
      </p:sp>
      <p:sp>
        <p:nvSpPr>
          <p:cNvPr id="219" name="Google Shape;219;p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Primary expenses are high-priority necessities that are generally paid first.</a:t>
            </a:r>
            <a:endParaRPr sz="360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Examples??</a:t>
            </a:r>
            <a:endParaRPr sz="360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0" name="Google Shape;220;p51"/>
          <p:cNvSpPr txBox="1">
            <a:spLocks noGrp="1"/>
          </p:cNvSpPr>
          <p:nvPr>
            <p:ph type="title"/>
          </p:nvPr>
        </p:nvSpPr>
        <p:spPr>
          <a:xfrm>
            <a:off x="6074375" y="5650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expense </a:t>
            </a:r>
            <a:endParaRPr/>
          </a:p>
        </p:txBody>
      </p:sp>
      <p:sp>
        <p:nvSpPr>
          <p:cNvPr id="221" name="Google Shape;221;p51"/>
          <p:cNvSpPr txBox="1">
            <a:spLocks noGrp="1"/>
          </p:cNvSpPr>
          <p:nvPr>
            <p:ph type="body" idx="1"/>
          </p:nvPr>
        </p:nvSpPr>
        <p:spPr>
          <a:xfrm>
            <a:off x="6074375" y="1399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lower-priority goods and services that you want but could live without</a:t>
            </a:r>
            <a:endParaRPr sz="360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Examples??</a:t>
            </a:r>
            <a:endParaRPr sz="360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22" name="Google Shape;2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325" y="170350"/>
            <a:ext cx="2649874" cy="198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0" y="2559156"/>
            <a:ext cx="15240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Expense Examples </a:t>
            </a:r>
            <a:endParaRPr/>
          </a:p>
        </p:txBody>
      </p:sp>
      <p:sp>
        <p:nvSpPr>
          <p:cNvPr id="229" name="Google Shape;229;p5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Primary Expense: </a:t>
            </a:r>
            <a:endParaRPr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>
                <a:solidFill>
                  <a:srgbClr val="000000"/>
                </a:solidFill>
              </a:rPr>
              <a:t>Mortgage/ Rent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>
                <a:solidFill>
                  <a:srgbClr val="000000"/>
                </a:solidFill>
              </a:rPr>
              <a:t>Utility Bills (water, heating, electricity)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>
                <a:solidFill>
                  <a:srgbClr val="000000"/>
                </a:solidFill>
              </a:rPr>
              <a:t>Transportation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>
                <a:solidFill>
                  <a:srgbClr val="000000"/>
                </a:solidFill>
              </a:rPr>
              <a:t>Food 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>
                <a:solidFill>
                  <a:srgbClr val="000000"/>
                </a:solidFill>
              </a:rPr>
              <a:t>Savings </a:t>
            </a:r>
            <a:r>
              <a:rPr lang="en" sz="1000" i="1">
                <a:solidFill>
                  <a:srgbClr val="000000"/>
                </a:solidFill>
              </a:rPr>
              <a:t>(pay yourself 1st)</a:t>
            </a:r>
            <a:endParaRPr sz="1000" i="1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 i="1">
                <a:solidFill>
                  <a:srgbClr val="000000"/>
                </a:solidFill>
              </a:rPr>
              <a:t>Insurance (Health/Car) </a:t>
            </a:r>
            <a:endParaRPr i="1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 i="1">
                <a:solidFill>
                  <a:srgbClr val="000000"/>
                </a:solidFill>
              </a:rPr>
              <a:t>Cell Phone**</a:t>
            </a:r>
            <a:endParaRPr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000000"/>
              </a:solidFill>
            </a:endParaRPr>
          </a:p>
        </p:txBody>
      </p:sp>
      <p:sp>
        <p:nvSpPr>
          <p:cNvPr id="230" name="Google Shape;230;p52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Secondary Expense: </a:t>
            </a:r>
            <a:endParaRPr b="1" u="sng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>
                <a:solidFill>
                  <a:srgbClr val="000000"/>
                </a:solidFill>
              </a:rPr>
              <a:t>Education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>
                <a:solidFill>
                  <a:srgbClr val="000000"/>
                </a:solidFill>
              </a:rPr>
              <a:t>Entertainment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>
                <a:solidFill>
                  <a:srgbClr val="000000"/>
                </a:solidFill>
              </a:rPr>
              <a:t>Restaurants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>
                <a:solidFill>
                  <a:srgbClr val="000000"/>
                </a:solidFill>
              </a:rPr>
              <a:t>Sports/Extracurriculars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★"/>
            </a:pPr>
            <a:r>
              <a:rPr lang="en" i="1">
                <a:solidFill>
                  <a:srgbClr val="000000"/>
                </a:solidFill>
              </a:rPr>
              <a:t>Cell Phone**</a:t>
            </a:r>
            <a:endParaRPr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3"/>
          <p:cNvSpPr txBox="1">
            <a:spLocks noGrp="1"/>
          </p:cNvSpPr>
          <p:nvPr>
            <p:ph type="title"/>
          </p:nvPr>
        </p:nvSpPr>
        <p:spPr>
          <a:xfrm>
            <a:off x="561475" y="367275"/>
            <a:ext cx="8034000" cy="21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important to set budget guidelines for each month’s expenses? </a:t>
            </a:r>
            <a:endParaRPr/>
          </a:p>
        </p:txBody>
      </p:sp>
      <p:sp>
        <p:nvSpPr>
          <p:cNvPr id="236" name="Google Shape;236;p53"/>
          <p:cNvSpPr txBox="1"/>
          <p:nvPr/>
        </p:nvSpPr>
        <p:spPr>
          <a:xfrm>
            <a:off x="561350" y="2730000"/>
            <a:ext cx="8034000" cy="204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Able to manage your money effectively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Monitor spending (don’t overspend in certain areas)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Plan for the Future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Identify spending problems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Improve decision making 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230200" cy="21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2 accounts you can open at a bank?</a:t>
            </a:r>
            <a:endParaRPr/>
          </a:p>
        </p:txBody>
      </p:sp>
      <p:pic>
        <p:nvPicPr>
          <p:cNvPr id="242" name="Google Shape;24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088" y="2628503"/>
            <a:ext cx="3141820" cy="21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</a:t>
            </a:r>
            <a:endParaRPr/>
          </a:p>
        </p:txBody>
      </p:sp>
      <p:sp>
        <p:nvSpPr>
          <p:cNvPr id="248" name="Google Shape;248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FF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Savings Account</a:t>
            </a:r>
            <a:endParaRPr b="1" u="sng">
              <a:solidFill>
                <a:srgbClr val="FF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 bank account that earns interest </a:t>
            </a:r>
            <a:endParaRPr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**</a:t>
            </a:r>
            <a:r>
              <a:rPr lang="en" sz="900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allows you to accumulate interest on funds you’ve saved for future needs **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Average </a:t>
            </a:r>
            <a:r>
              <a:rPr lang="en" sz="900" b="1" i="1" u="sng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interest rate </a:t>
            </a:r>
            <a:r>
              <a:rPr lang="en" sz="900" i="1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on a savings account </a:t>
            </a:r>
            <a:endParaRPr sz="900" i="1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is from 1%- 6%.</a:t>
            </a:r>
            <a:endParaRPr sz="900" i="1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49" name="Google Shape;249;p5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Checking Account</a:t>
            </a:r>
            <a:endParaRPr b="1">
              <a:solidFill>
                <a:srgbClr val="99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account held at a financial institution that allows for </a:t>
            </a:r>
            <a:r>
              <a:rPr lang="en" sz="1300" u="sng">
                <a:solidFill>
                  <a:srgbClr val="9900FF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withdrawals</a:t>
            </a:r>
            <a:r>
              <a:rPr lang="en" sz="1300">
                <a:solidFill>
                  <a:srgbClr val="9900FF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and </a:t>
            </a:r>
            <a:r>
              <a:rPr lang="en" sz="1300" u="sng">
                <a:solidFill>
                  <a:srgbClr val="9900FF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deposits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. </a:t>
            </a:r>
            <a:endParaRPr sz="1300">
              <a:solidFill>
                <a:srgbClr val="11111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111111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** </a:t>
            </a:r>
            <a:r>
              <a:rPr lang="en" sz="900">
                <a:solidFill>
                  <a:srgbClr val="000000"/>
                </a:solidFill>
                <a:highlight>
                  <a:srgbClr val="FFFFFF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offers easy access to your money for your daily transactional needs and helps keep your cash secure **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50" name="Google Shape;25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700" y="3197950"/>
            <a:ext cx="2387450" cy="158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5"/>
          <p:cNvSpPr/>
          <p:nvPr/>
        </p:nvSpPr>
        <p:spPr>
          <a:xfrm rot="10800000">
            <a:off x="3493925" y="949375"/>
            <a:ext cx="243300" cy="909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5"/>
          <p:cNvSpPr txBox="1"/>
          <p:nvPr/>
        </p:nvSpPr>
        <p:spPr>
          <a:xfrm>
            <a:off x="1878450" y="294575"/>
            <a:ext cx="3291300" cy="771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Interest: amount added to your total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 can be a good thing or a bad thing**</a:t>
            </a:r>
            <a:endParaRPr/>
          </a:p>
        </p:txBody>
      </p:sp>
      <p:sp>
        <p:nvSpPr>
          <p:cNvPr id="253" name="Google Shape;253;p55"/>
          <p:cNvSpPr/>
          <p:nvPr/>
        </p:nvSpPr>
        <p:spPr>
          <a:xfrm>
            <a:off x="1633200" y="3197950"/>
            <a:ext cx="243300" cy="771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5"/>
          <p:cNvSpPr txBox="1"/>
          <p:nvPr/>
        </p:nvSpPr>
        <p:spPr>
          <a:xfrm>
            <a:off x="645450" y="4039000"/>
            <a:ext cx="24450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5"/>
          <p:cNvSpPr txBox="1"/>
          <p:nvPr/>
        </p:nvSpPr>
        <p:spPr>
          <a:xfrm>
            <a:off x="311700" y="4039000"/>
            <a:ext cx="3291300" cy="529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 rate: percentage added to your total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</a:t>
            </a:r>
            <a:endParaRPr/>
          </a:p>
        </p:txBody>
      </p:sp>
      <p:sp>
        <p:nvSpPr>
          <p:cNvPr id="261" name="Google Shape;261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000FF"/>
                </a:solidFill>
              </a:rPr>
              <a:t>Debit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the amount </a:t>
            </a:r>
            <a:r>
              <a:rPr lang="en" sz="1800" b="1" u="sng">
                <a:solidFill>
                  <a:srgbClr val="0000FF"/>
                </a:solidFill>
              </a:rPr>
              <a:t>deducted</a:t>
            </a:r>
            <a:r>
              <a:rPr lang="en" sz="1800">
                <a:solidFill>
                  <a:srgbClr val="000000"/>
                </a:solidFill>
              </a:rPr>
              <a:t> from your bank account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*When you spend money,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that is a debit towards your account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2" name="Google Shape;262;p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FF00FF"/>
                </a:solidFill>
              </a:rPr>
              <a:t>Credit( Deposit) 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800" b="1" u="sng">
                <a:solidFill>
                  <a:srgbClr val="FF00FF"/>
                </a:solidFill>
              </a:rPr>
              <a:t>adding</a:t>
            </a:r>
            <a:r>
              <a:rPr lang="en" sz="1800">
                <a:solidFill>
                  <a:srgbClr val="000000"/>
                </a:solidFill>
              </a:rPr>
              <a:t> an amount to your account </a:t>
            </a:r>
            <a:r>
              <a:rPr lang="en">
                <a:solidFill>
                  <a:srgbClr val="000000"/>
                </a:solidFill>
              </a:rPr>
              <a:t/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		*When you put money into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		your account (paycheck),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		that is a credit towards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		your account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63" name="Google Shape;26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850" y="2999375"/>
            <a:ext cx="1952300" cy="19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256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ways can money come out of your checking account? (think spending)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does it work? </a:t>
            </a:r>
            <a:endParaRPr b="1"/>
          </a:p>
        </p:txBody>
      </p:sp>
      <p:sp>
        <p:nvSpPr>
          <p:cNvPr id="274" name="Google Shape;274;p5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/>
              <a:t>Debit Card </a:t>
            </a:r>
            <a:endParaRPr sz="18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card owner </a:t>
            </a:r>
            <a:r>
              <a:rPr lang="en" u="sng">
                <a:solidFill>
                  <a:schemeClr val="dk1"/>
                </a:solidFill>
              </a:rPr>
              <a:t>deposits</a:t>
            </a:r>
            <a:r>
              <a:rPr lang="en"/>
              <a:t> money into a bank account. The card can be used to </a:t>
            </a:r>
            <a:r>
              <a:rPr lang="en" u="sng">
                <a:solidFill>
                  <a:schemeClr val="dk1"/>
                </a:solidFill>
              </a:rPr>
              <a:t>withdraw</a:t>
            </a:r>
            <a:r>
              <a:rPr lang="en"/>
              <a:t> this money or to purchase goods and services.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Buy Now, Pay Now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5" name="Google Shape;275;p5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/>
              <a:t>Credit Cards</a:t>
            </a:r>
            <a:endParaRPr sz="1800" b="1"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Each time the card owner purchases goods or services with the card, he or she is </a:t>
            </a:r>
            <a:r>
              <a:rPr lang="en" u="sng">
                <a:solidFill>
                  <a:schemeClr val="dk1"/>
                </a:solidFill>
              </a:rPr>
              <a:t>borrowing money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/>
              <a:t>from the credit card company.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Buy Now, Pay Later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Are there any limitations on how much you can spend? </a:t>
            </a:r>
            <a:endParaRPr b="1"/>
          </a:p>
        </p:txBody>
      </p:sp>
      <p:sp>
        <p:nvSpPr>
          <p:cNvPr id="281" name="Google Shape;281;p5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/>
              <a:t>Debit Card </a:t>
            </a:r>
            <a:endParaRPr sz="1800" b="1"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 </a:t>
            </a:r>
            <a:r>
              <a:rPr lang="en" b="1" u="sng">
                <a:solidFill>
                  <a:schemeClr val="dk1"/>
                </a:solidFill>
              </a:rPr>
              <a:t>CANNOT</a:t>
            </a:r>
            <a:r>
              <a:rPr lang="en">
                <a:solidFill>
                  <a:schemeClr val="dk1"/>
                </a:solidFill>
              </a:rPr>
              <a:t> spend more than what is in your bank account.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you spend more than the balance of your account, you will owe the financial institution this money plus a </a:t>
            </a:r>
            <a:r>
              <a:rPr lang="en">
                <a:solidFill>
                  <a:schemeClr val="dk1"/>
                </a:solidFill>
              </a:rPr>
              <a:t>hefty fee.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p59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/>
              <a:t>Credit Cards</a:t>
            </a:r>
            <a:endParaRPr sz="1800" b="1"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will be given a </a:t>
            </a:r>
            <a:r>
              <a:rPr lang="en">
                <a:solidFill>
                  <a:schemeClr val="dk1"/>
                </a:solidFill>
              </a:rPr>
              <a:t>credit limit</a:t>
            </a:r>
            <a:r>
              <a:rPr lang="en"/>
              <a:t>. This is the </a:t>
            </a:r>
            <a:r>
              <a:rPr lang="en">
                <a:solidFill>
                  <a:schemeClr val="dk1"/>
                </a:solidFill>
              </a:rPr>
              <a:t>maximum dollar amount you can borrow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On-screen Show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Amatic SC</vt:lpstr>
      <vt:lpstr>Raleway</vt:lpstr>
      <vt:lpstr>Source Code Pro</vt:lpstr>
      <vt:lpstr>Oswald</vt:lpstr>
      <vt:lpstr>Source Sans Pro</vt:lpstr>
      <vt:lpstr>Plum</vt:lpstr>
      <vt:lpstr>Modern Writer</vt:lpstr>
      <vt:lpstr>Beach Day</vt:lpstr>
      <vt:lpstr>Primary expense </vt:lpstr>
      <vt:lpstr>Expense Examples </vt:lpstr>
      <vt:lpstr>Why is it important to set budget guidelines for each month’s expenses? </vt:lpstr>
      <vt:lpstr>What are 2 accounts you can open at a bank?</vt:lpstr>
      <vt:lpstr>Definitions </vt:lpstr>
      <vt:lpstr>Definitions </vt:lpstr>
      <vt:lpstr>What ways can money come out of your checking account? (think spending)</vt:lpstr>
      <vt:lpstr>How does it work? </vt:lpstr>
      <vt:lpstr>Are there any limitations on how much you can spend?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expense </dc:title>
  <dc:creator>Haarhues Sophie</dc:creator>
  <cp:lastModifiedBy>PV Schools</cp:lastModifiedBy>
  <cp:revision>1</cp:revision>
  <dcterms:modified xsi:type="dcterms:W3CDTF">2019-01-28T21:48:42Z</dcterms:modified>
</cp:coreProperties>
</file>