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92" r:id="rId1"/>
    <p:sldMasterId id="2147483695" r:id="rId2"/>
  </p:sldMasterIdLst>
  <p:notesMasterIdLst>
    <p:notesMasterId r:id="rId7"/>
  </p:notesMasterIdLst>
  <p:sldIdLst>
    <p:sldId id="258" r:id="rId3"/>
    <p:sldId id="259" r:id="rId4"/>
    <p:sldId id="260" r:id="rId5"/>
    <p:sldId id="261" r:id="rId6"/>
  </p:sldIdLst>
  <p:sldSz cx="9144000" cy="5143500" type="screen16x9"/>
  <p:notesSz cx="6858000" cy="9144000"/>
  <p:embeddedFontLst>
    <p:embeddedFont>
      <p:font typeface="Source Code Pro" panose="020B0604020202020204" charset="0"/>
      <p:regular r:id="rId8"/>
      <p:bold r:id="rId9"/>
    </p:embeddedFont>
    <p:embeddedFont>
      <p:font typeface="Amatic SC" panose="020B0604020202020204" charset="-79"/>
      <p:regular r:id="rId10"/>
      <p:bold r:id="rId11"/>
    </p:embeddedFont>
  </p:embeddedFontLst>
  <p:custDataLst>
    <p:tags r:id="rId12"/>
  </p:custData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57" d="100"/>
          <a:sy n="157" d="100"/>
        </p:scale>
        <p:origin x="-342" y="-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font" Target="fonts/font4.fntdata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font" Target="fonts/font3.fntdata"/><Relationship Id="rId4" Type="http://schemas.openxmlformats.org/officeDocument/2006/relationships/slide" Target="slides/slide2.xml"/><Relationship Id="rId9" Type="http://schemas.openxmlformats.org/officeDocument/2006/relationships/font" Target="fonts/font2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4454288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4e385e9bb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Google Shape;215;g4e385e9bb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4e385e9bb8_0_1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Google Shape;222;g4e385e9bb8_0_1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4e385e9bb8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" name="Google Shape;228;g4e385e9bb8_0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4e385e9bb8_0_1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" name="Google Shape;238;g4e385e9bb8_0_1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9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63" name="Google Shape;163;p3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40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66" name="Google Shape;166;p40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7" name="Google Shape;167;p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4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70" name="Google Shape;170;p41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71" name="Google Shape;171;p41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72" name="Google Shape;172;p4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42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75" name="Google Shape;175;p4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43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178" name="Google Shape;178;p43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79" name="Google Shape;179;p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44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2" name="Google Shape;182;p4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45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85" name="Google Shape;185;p45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6" name="Google Shape;186;p45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187" name="Google Shape;187;p45"/>
          <p:cNvSpPr txBox="1">
            <a:spLocks noGrp="1"/>
          </p:cNvSpPr>
          <p:nvPr>
            <p:ph type="subTitle" idx="1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88" name="Google Shape;188;p45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>
            <a:endParaRPr/>
          </a:p>
        </p:txBody>
      </p:sp>
      <p:sp>
        <p:nvSpPr>
          <p:cNvPr id="189" name="Google Shape;189;p4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46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192" name="Google Shape;192;p4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47"/>
          <p:cNvSpPr txBox="1">
            <a:spLocks noGrp="1"/>
          </p:cNvSpPr>
          <p:nvPr>
            <p:ph type="title" hasCustomPrompt="1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195" name="Google Shape;195;p47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196" name="Google Shape;196;p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beach-day">
    <p:bg>
      <p:bgPr>
        <a:solidFill>
          <a:schemeClr val="lt1"/>
        </a:solidFill>
        <a:effectLst/>
      </p:bgPr>
    </p:bg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37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154" name="Google Shape;154;p3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155" name="Google Shape;155;p3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 rtl="0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 rtl="0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 rtl="0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 rtl="0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 rtl="0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 rtl="0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 rtl="0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 rtl="0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51"/>
          <p:cNvSpPr txBox="1">
            <a:spLocks noGrp="1"/>
          </p:cNvSpPr>
          <p:nvPr>
            <p:ph type="title"/>
          </p:nvPr>
        </p:nvSpPr>
        <p:spPr>
          <a:xfrm>
            <a:off x="510975" y="1624625"/>
            <a:ext cx="7895700" cy="279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u="sng">
                <a:solidFill>
                  <a:srgbClr val="FFFF00"/>
                </a:solidFill>
              </a:rPr>
              <a:t>Today’s Agenda:</a:t>
            </a:r>
            <a:endParaRPr sz="3600" u="sng">
              <a:solidFill>
                <a:srgbClr val="FFFF00"/>
              </a:solidFill>
            </a:endParaRPr>
          </a:p>
          <a:p>
            <a:pPr marL="45720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/>
              <a:t>Finish Session #1 (NMI)</a:t>
            </a:r>
            <a:endParaRPr sz="2400"/>
          </a:p>
          <a:p>
            <a:pPr marL="914400" lvl="1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AutoNum type="alphaLcPeriod"/>
            </a:pPr>
            <a:r>
              <a:rPr lang="en" sz="2400">
                <a:solidFill>
                  <a:srgbClr val="000000"/>
                </a:solidFill>
              </a:rPr>
              <a:t>Class Reflection </a:t>
            </a:r>
            <a:endParaRPr sz="2400">
              <a:solidFill>
                <a:srgbClr val="000000"/>
              </a:solidFill>
            </a:endParaRPr>
          </a:p>
          <a:p>
            <a:pPr marL="45720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/>
              <a:t>Finish Vocab (NMI, GAI, GMI, etc.)</a:t>
            </a:r>
            <a:endParaRPr sz="2400"/>
          </a:p>
          <a:p>
            <a:pPr marL="45720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/>
              <a:t>Finish Session #2 (Budget Guidelines)</a:t>
            </a:r>
            <a:endParaRPr sz="2400"/>
          </a:p>
          <a:p>
            <a:pPr marL="914400" lvl="1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AutoNum type="alphaLcPeriod"/>
            </a:pPr>
            <a:r>
              <a:rPr lang="en" sz="2400">
                <a:solidFill>
                  <a:srgbClr val="000000"/>
                </a:solidFill>
              </a:rPr>
              <a:t>Answer Session #2 Question </a:t>
            </a:r>
            <a:endParaRPr sz="2400">
              <a:solidFill>
                <a:srgbClr val="000000"/>
              </a:solidFill>
            </a:endParaRPr>
          </a:p>
          <a:p>
            <a:pPr marL="914400" lvl="1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AutoNum type="alphaLcPeriod"/>
            </a:pPr>
            <a:r>
              <a:rPr lang="en" sz="2400">
                <a:solidFill>
                  <a:srgbClr val="000000"/>
                </a:solidFill>
              </a:rPr>
              <a:t>Primary and Secondary Expenses vocab (Examples) </a:t>
            </a:r>
            <a:endParaRPr sz="2400">
              <a:solidFill>
                <a:srgbClr val="000000"/>
              </a:solidFill>
            </a:endParaRPr>
          </a:p>
          <a:p>
            <a:pPr marL="45720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400"/>
              <a:buAutoNum type="arabicPeriod"/>
            </a:pPr>
            <a:r>
              <a:rPr lang="en" sz="2400">
                <a:solidFill>
                  <a:srgbClr val="FFFF00"/>
                </a:solidFill>
              </a:rPr>
              <a:t>Show Ms. Haarhues once you finish     </a:t>
            </a:r>
            <a:endParaRPr sz="2400">
              <a:solidFill>
                <a:srgbClr val="FFFF00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</p:txBody>
      </p:sp>
      <p:pic>
        <p:nvPicPr>
          <p:cNvPr id="218" name="Google Shape;218;p5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78579" y="1914700"/>
            <a:ext cx="2145349" cy="2502925"/>
          </a:xfrm>
          <a:prstGeom prst="rect">
            <a:avLst/>
          </a:prstGeom>
          <a:noFill/>
          <a:ln>
            <a:noFill/>
          </a:ln>
        </p:spPr>
      </p:pic>
      <p:sp>
        <p:nvSpPr>
          <p:cNvPr id="219" name="Google Shape;219;p51"/>
          <p:cNvSpPr txBox="1"/>
          <p:nvPr/>
        </p:nvSpPr>
        <p:spPr>
          <a:xfrm>
            <a:off x="4298200" y="103925"/>
            <a:ext cx="4735500" cy="1224000"/>
          </a:xfrm>
          <a:prstGeom prst="rect">
            <a:avLst/>
          </a:prstGeom>
          <a:noFill/>
          <a:ln w="28575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</a:rPr>
              <a:t>Google Search: JA Finance Park Virtual</a:t>
            </a:r>
            <a:endParaRPr sz="1800" b="1">
              <a:solidFill>
                <a:srgbClr val="FFFFFF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/>
              <a:t>User Name:</a:t>
            </a:r>
            <a:r>
              <a:rPr lang="en" sz="1800"/>
              <a:t> Student ID # </a:t>
            </a:r>
            <a:endParaRPr sz="18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/>
              <a:t>Password:</a:t>
            </a:r>
            <a:r>
              <a:rPr lang="en" sz="1800"/>
              <a:t> Initials+Birthday</a:t>
            </a:r>
            <a:r>
              <a:rPr lang="en" sz="1800">
                <a:solidFill>
                  <a:srgbClr val="595959"/>
                </a:solidFill>
              </a:rPr>
              <a:t>	</a:t>
            </a:r>
            <a:endParaRPr sz="1800">
              <a:solidFill>
                <a:srgbClr val="595959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i="1">
                <a:solidFill>
                  <a:srgbClr val="FFFFFF"/>
                </a:solidFill>
              </a:rPr>
              <a:t>Example: Caitlin Schoville =  Cs082689</a:t>
            </a:r>
            <a:endParaRPr sz="1800" b="1" i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52"/>
          <p:cNvSpPr txBox="1">
            <a:spLocks noGrp="1"/>
          </p:cNvSpPr>
          <p:nvPr>
            <p:ph type="title"/>
          </p:nvPr>
        </p:nvSpPr>
        <p:spPr>
          <a:xfrm>
            <a:off x="561475" y="367275"/>
            <a:ext cx="8034000" cy="21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is it important to set budget guidelines for each month’s expenses? </a:t>
            </a:r>
            <a:endParaRPr/>
          </a:p>
        </p:txBody>
      </p:sp>
      <p:sp>
        <p:nvSpPr>
          <p:cNvPr id="225" name="Google Shape;225;p52"/>
          <p:cNvSpPr txBox="1"/>
          <p:nvPr/>
        </p:nvSpPr>
        <p:spPr>
          <a:xfrm>
            <a:off x="561350" y="2730000"/>
            <a:ext cx="8034000" cy="20442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Able to manage your money effectively 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Monitor spending (don’t overspend in certain areas) 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Plan for the Future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Identify spending problems 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Improve decision making </a:t>
            </a:r>
            <a:endParaRPr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53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Primary expense	</a:t>
            </a:r>
            <a:endParaRPr/>
          </a:p>
        </p:txBody>
      </p:sp>
      <p:sp>
        <p:nvSpPr>
          <p:cNvPr id="231" name="Google Shape;231;p53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000000"/>
                </a:solidFill>
                <a:highlight>
                  <a:srgbClr val="FFFFFF"/>
                </a:highlight>
                <a:latin typeface="Amatic SC"/>
                <a:ea typeface="Amatic SC"/>
                <a:cs typeface="Amatic SC"/>
                <a:sym typeface="Amatic SC"/>
              </a:rPr>
              <a:t>Primary expenses are high-priority necessities that are generally paid first.</a:t>
            </a:r>
            <a:endParaRPr sz="3600">
              <a:solidFill>
                <a:srgbClr val="000000"/>
              </a:solidFill>
              <a:highlight>
                <a:srgbClr val="FFFFFF"/>
              </a:highlight>
              <a:latin typeface="Amatic SC"/>
              <a:ea typeface="Amatic SC"/>
              <a:cs typeface="Amatic SC"/>
              <a:sym typeface="Amatic SC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>
              <a:solidFill>
                <a:srgbClr val="000000"/>
              </a:solidFill>
              <a:highlight>
                <a:srgbClr val="FFFFFF"/>
              </a:highlight>
              <a:latin typeface="Amatic SC"/>
              <a:ea typeface="Amatic SC"/>
              <a:cs typeface="Amatic SC"/>
              <a:sym typeface="Amatic SC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000000"/>
                </a:solidFill>
                <a:highlight>
                  <a:srgbClr val="FFFFFF"/>
                </a:highlight>
                <a:latin typeface="Amatic SC"/>
                <a:ea typeface="Amatic SC"/>
                <a:cs typeface="Amatic SC"/>
                <a:sym typeface="Amatic SC"/>
              </a:rPr>
              <a:t>Examples??</a:t>
            </a:r>
            <a:endParaRPr sz="3600">
              <a:solidFill>
                <a:srgbClr val="000000"/>
              </a:solidFill>
              <a:highlight>
                <a:srgbClr val="FFFFFF"/>
              </a:highlight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232" name="Google Shape;232;p53"/>
          <p:cNvSpPr txBox="1">
            <a:spLocks noGrp="1"/>
          </p:cNvSpPr>
          <p:nvPr>
            <p:ph type="title"/>
          </p:nvPr>
        </p:nvSpPr>
        <p:spPr>
          <a:xfrm>
            <a:off x="6074375" y="56505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Secondary expense </a:t>
            </a:r>
            <a:endParaRPr/>
          </a:p>
        </p:txBody>
      </p:sp>
      <p:sp>
        <p:nvSpPr>
          <p:cNvPr id="233" name="Google Shape;233;p53"/>
          <p:cNvSpPr txBox="1">
            <a:spLocks noGrp="1"/>
          </p:cNvSpPr>
          <p:nvPr>
            <p:ph type="body" idx="1"/>
          </p:nvPr>
        </p:nvSpPr>
        <p:spPr>
          <a:xfrm>
            <a:off x="6074375" y="139905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000000"/>
                </a:solidFill>
                <a:highlight>
                  <a:srgbClr val="FFFFFF"/>
                </a:highlight>
                <a:latin typeface="Amatic SC"/>
                <a:ea typeface="Amatic SC"/>
                <a:cs typeface="Amatic SC"/>
                <a:sym typeface="Amatic SC"/>
              </a:rPr>
              <a:t>lower-priority goods and services that you want but could live without</a:t>
            </a:r>
            <a:endParaRPr sz="3600">
              <a:solidFill>
                <a:srgbClr val="000000"/>
              </a:solidFill>
              <a:highlight>
                <a:srgbClr val="FFFFFF"/>
              </a:highlight>
              <a:latin typeface="Amatic SC"/>
              <a:ea typeface="Amatic SC"/>
              <a:cs typeface="Amatic SC"/>
              <a:sym typeface="Amatic SC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>
              <a:solidFill>
                <a:srgbClr val="000000"/>
              </a:solidFill>
              <a:highlight>
                <a:srgbClr val="FFFFFF"/>
              </a:highlight>
              <a:latin typeface="Amatic SC"/>
              <a:ea typeface="Amatic SC"/>
              <a:cs typeface="Amatic SC"/>
              <a:sym typeface="Amatic SC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000000"/>
                </a:solidFill>
                <a:highlight>
                  <a:srgbClr val="FFFFFF"/>
                </a:highlight>
                <a:latin typeface="Amatic SC"/>
                <a:ea typeface="Amatic SC"/>
                <a:cs typeface="Amatic SC"/>
                <a:sym typeface="Amatic SC"/>
              </a:rPr>
              <a:t>Examples??</a:t>
            </a:r>
            <a:endParaRPr sz="3600">
              <a:solidFill>
                <a:srgbClr val="000000"/>
              </a:solidFill>
              <a:highlight>
                <a:srgbClr val="FFFFFF"/>
              </a:highlight>
              <a:latin typeface="Amatic SC"/>
              <a:ea typeface="Amatic SC"/>
              <a:cs typeface="Amatic SC"/>
              <a:sym typeface="Amatic SC"/>
            </a:endParaRPr>
          </a:p>
        </p:txBody>
      </p:sp>
      <p:pic>
        <p:nvPicPr>
          <p:cNvPr id="234" name="Google Shape;234;p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82325" y="170350"/>
            <a:ext cx="2649874" cy="19874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5" name="Google Shape;235;p5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10000" y="2559156"/>
            <a:ext cx="1524000" cy="2019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5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Expense Examples </a:t>
            </a:r>
            <a:endParaRPr/>
          </a:p>
        </p:txBody>
      </p:sp>
      <p:sp>
        <p:nvSpPr>
          <p:cNvPr id="241" name="Google Shape;241;p54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>
                <a:solidFill>
                  <a:srgbClr val="000000"/>
                </a:solidFill>
              </a:rPr>
              <a:t>Primary Expense: </a:t>
            </a:r>
            <a:endParaRPr b="1" u="sng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 u="sng">
              <a:solidFill>
                <a:srgbClr val="000000"/>
              </a:solidFill>
            </a:endParaRPr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★"/>
            </a:pPr>
            <a:r>
              <a:rPr lang="en">
                <a:solidFill>
                  <a:srgbClr val="000000"/>
                </a:solidFill>
              </a:rPr>
              <a:t>Mortgage/ Rent </a:t>
            </a:r>
            <a:endParaRPr>
              <a:solidFill>
                <a:srgbClr val="000000"/>
              </a:solidFill>
            </a:endParaRPr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★"/>
            </a:pPr>
            <a:r>
              <a:rPr lang="en">
                <a:solidFill>
                  <a:srgbClr val="000000"/>
                </a:solidFill>
              </a:rPr>
              <a:t>Utility Bills (water, hearting, electricity)</a:t>
            </a:r>
            <a:endParaRPr>
              <a:solidFill>
                <a:srgbClr val="000000"/>
              </a:solidFill>
            </a:endParaRPr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★"/>
            </a:pPr>
            <a:r>
              <a:rPr lang="en">
                <a:solidFill>
                  <a:srgbClr val="000000"/>
                </a:solidFill>
              </a:rPr>
              <a:t>Transportation</a:t>
            </a:r>
            <a:endParaRPr>
              <a:solidFill>
                <a:srgbClr val="000000"/>
              </a:solidFill>
            </a:endParaRPr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★"/>
            </a:pPr>
            <a:r>
              <a:rPr lang="en">
                <a:solidFill>
                  <a:srgbClr val="000000"/>
                </a:solidFill>
              </a:rPr>
              <a:t>Food  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 u="sng">
              <a:solidFill>
                <a:srgbClr val="000000"/>
              </a:solidFill>
            </a:endParaRPr>
          </a:p>
        </p:txBody>
      </p:sp>
      <p:sp>
        <p:nvSpPr>
          <p:cNvPr id="242" name="Google Shape;242;p54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  <a:ln w="2857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>
                <a:solidFill>
                  <a:srgbClr val="000000"/>
                </a:solidFill>
              </a:rPr>
              <a:t>Secondary Expense: </a:t>
            </a:r>
            <a:endParaRPr b="1" u="sng">
              <a:solidFill>
                <a:srgbClr val="000000"/>
              </a:solidFill>
            </a:endParaRPr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★"/>
            </a:pPr>
            <a:r>
              <a:rPr lang="en">
                <a:solidFill>
                  <a:srgbClr val="000000"/>
                </a:solidFill>
              </a:rPr>
              <a:t>Insurance (Health/Car) </a:t>
            </a:r>
            <a:endParaRPr>
              <a:solidFill>
                <a:srgbClr val="000000"/>
              </a:solidFill>
            </a:endParaRPr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★"/>
            </a:pPr>
            <a:r>
              <a:rPr lang="en">
                <a:solidFill>
                  <a:srgbClr val="000000"/>
                </a:solidFill>
              </a:rPr>
              <a:t>Cell Phone</a:t>
            </a:r>
            <a:endParaRPr>
              <a:solidFill>
                <a:srgbClr val="000000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★"/>
            </a:pPr>
            <a:r>
              <a:rPr lang="en">
                <a:solidFill>
                  <a:srgbClr val="000000"/>
                </a:solidFill>
              </a:rPr>
              <a:t>Education</a:t>
            </a:r>
            <a:endParaRPr>
              <a:solidFill>
                <a:srgbClr val="000000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★"/>
            </a:pPr>
            <a:r>
              <a:rPr lang="en">
                <a:solidFill>
                  <a:srgbClr val="000000"/>
                </a:solidFill>
              </a:rPr>
              <a:t>Entertainment</a:t>
            </a:r>
            <a:endParaRPr>
              <a:solidFill>
                <a:srgbClr val="000000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★"/>
            </a:pPr>
            <a:r>
              <a:rPr lang="en">
                <a:solidFill>
                  <a:srgbClr val="000000"/>
                </a:solidFill>
              </a:rPr>
              <a:t>Restaurants</a:t>
            </a:r>
            <a:endParaRPr>
              <a:solidFill>
                <a:srgbClr val="000000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★"/>
            </a:pPr>
            <a:r>
              <a:rPr lang="en">
                <a:solidFill>
                  <a:srgbClr val="000000"/>
                </a:solidFill>
              </a:rPr>
              <a:t>Sports/Extracurriculars 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3.1.3337"/>
  <p:tag name="PPTVERSION" val="14"/>
  <p:tag name="TPOS" val="2"/>
</p:tagLst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167</Words>
  <Application>Microsoft Office PowerPoint</Application>
  <PresentationFormat>On-screen Show (16:9)</PresentationFormat>
  <Paragraphs>40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Source Code Pro</vt:lpstr>
      <vt:lpstr>Amatic SC</vt:lpstr>
      <vt:lpstr>Simple Light</vt:lpstr>
      <vt:lpstr>Beach Day</vt:lpstr>
      <vt:lpstr>Today’s Agenda: Finish Session #1 (NMI) Class Reflection  Finish Vocab (NMI, GAI, GMI, etc.) Finish Session #2 (Budget Guidelines) Answer Session #2 Question  Primary and Secondary Expenses vocab (Examples)  Show Ms. Haarhues once you finish      </vt:lpstr>
      <vt:lpstr>Why is it important to set budget guidelines for each month’s expenses? </vt:lpstr>
      <vt:lpstr>Primary expense </vt:lpstr>
      <vt:lpstr>Expense Examples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Today’s Agenda: Finish Session #1 (NMI) Class Reflection  Finish Vocab (NMI, GAI, GMI, etc.) Finish Session #2 (Budget Guidelines) Answer Session #2 Question  Primary and Secondary Expenses vocab (Examples)  Show Ms. Haarhues once you finish      </dc:title>
  <dc:creator>Haarhues Sophie</dc:creator>
  <cp:lastModifiedBy>PV Schools</cp:lastModifiedBy>
  <cp:revision>1</cp:revision>
  <dcterms:modified xsi:type="dcterms:W3CDTF">2019-01-22T17:08:09Z</dcterms:modified>
</cp:coreProperties>
</file>