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6"/>
  </p:notesMasterIdLst>
  <p:sldIdLst>
    <p:sldId id="259" r:id="rId2"/>
    <p:sldId id="260" r:id="rId3"/>
    <p:sldId id="261" r:id="rId4"/>
    <p:sldId id="267" r:id="rId5"/>
  </p:sldIdLst>
  <p:sldSz cx="9144000" cy="5143500" type="screen16x9"/>
  <p:notesSz cx="6858000" cy="9144000"/>
  <p:embeddedFontLst>
    <p:embeddedFont>
      <p:font typeface="Source Code Pro" panose="020B0604020202020204" charset="0"/>
      <p:regular r:id="rId7"/>
      <p:bold r:id="rId8"/>
    </p:embeddedFont>
    <p:embeddedFont>
      <p:font typeface="Amatic SC" panose="020B0604020202020204" charset="-79"/>
      <p:regular r:id="rId9"/>
      <p:bold r:id="rId10"/>
    </p:embeddedFont>
  </p:embeddedFontLst>
  <p:custDataLst>
    <p:tags r:id="rId1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52920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c8634d2a9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c8634d2a9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c8634d2a9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c8634d2a9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c8634d2a9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c8634d2a9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c8634d2a9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c8634d2a9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3" name="Google Shape;83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4" name="Google Shape;84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 </a:t>
            </a:r>
            <a:endParaRPr/>
          </a:p>
        </p:txBody>
      </p:sp>
      <p:sp>
        <p:nvSpPr>
          <p:cNvPr id="123" name="Google Shape;123;p28"/>
          <p:cNvSpPr txBox="1">
            <a:spLocks noGrp="1"/>
          </p:cNvSpPr>
          <p:nvPr>
            <p:ph type="body" idx="1"/>
          </p:nvPr>
        </p:nvSpPr>
        <p:spPr>
          <a:xfrm>
            <a:off x="131850" y="1228675"/>
            <a:ext cx="2817600" cy="3340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Gross Annual Income:</a:t>
            </a:r>
            <a:endParaRPr b="1" u="sng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(GAI)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How much you make each year </a:t>
            </a:r>
            <a:r>
              <a:rPr lang="en" b="1" u="sng">
                <a:solidFill>
                  <a:srgbClr val="222222"/>
                </a:solidFill>
                <a:highlight>
                  <a:srgbClr val="FFFFFF"/>
                </a:highlight>
              </a:rPr>
              <a:t>BEFORE taxes</a:t>
            </a:r>
            <a:endParaRPr b="1" u="sng"/>
          </a:p>
        </p:txBody>
      </p:sp>
      <p:sp>
        <p:nvSpPr>
          <p:cNvPr id="124" name="Google Shape;124;p28"/>
          <p:cNvSpPr txBox="1">
            <a:spLocks noGrp="1"/>
          </p:cNvSpPr>
          <p:nvPr>
            <p:ph type="body" idx="2"/>
          </p:nvPr>
        </p:nvSpPr>
        <p:spPr>
          <a:xfrm>
            <a:off x="3087000" y="1228675"/>
            <a:ext cx="2817600" cy="33402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FF"/>
                </a:solidFill>
              </a:rPr>
              <a:t>Gross Monthly Income:</a:t>
            </a:r>
            <a:endParaRPr b="1" u="sng">
              <a:solidFill>
                <a:srgbClr val="0000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 (GMI)</a:t>
            </a:r>
            <a:endParaRPr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How much you make </a:t>
            </a:r>
            <a:r>
              <a:rPr lang="en" b="1" u="sng">
                <a:solidFill>
                  <a:srgbClr val="000000"/>
                </a:solidFill>
                <a:highlight>
                  <a:srgbClr val="FFFFFF"/>
                </a:highlight>
              </a:rPr>
              <a:t>each month BEFORE taxes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125" name="Google Shape;125;p28"/>
          <p:cNvSpPr txBox="1">
            <a:spLocks noGrp="1"/>
          </p:cNvSpPr>
          <p:nvPr>
            <p:ph type="body" idx="1"/>
          </p:nvPr>
        </p:nvSpPr>
        <p:spPr>
          <a:xfrm>
            <a:off x="6049813" y="1228675"/>
            <a:ext cx="2943900" cy="3340200"/>
          </a:xfrm>
          <a:prstGeom prst="rect">
            <a:avLst/>
          </a:prstGeom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FF00FF"/>
                </a:solidFill>
              </a:rPr>
              <a:t>Net Monthly Income:</a:t>
            </a:r>
            <a:endParaRPr b="1" u="sng">
              <a:solidFill>
                <a:srgbClr val="FF00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FF"/>
                </a:solidFill>
              </a:rPr>
              <a:t>(NMI)</a:t>
            </a:r>
            <a:r>
              <a:rPr lang="en" b="1" u="sng">
                <a:solidFill>
                  <a:srgbClr val="FF00FF"/>
                </a:solidFill>
              </a:rPr>
              <a:t> </a:t>
            </a:r>
            <a:endParaRPr b="1" u="sng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u="sng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How much you make each </a:t>
            </a:r>
            <a:r>
              <a:rPr lang="en" b="1" u="sng">
                <a:solidFill>
                  <a:srgbClr val="000000"/>
                </a:solidFill>
              </a:rPr>
              <a:t>MONTH after taxes</a:t>
            </a:r>
            <a:endParaRPr b="1" u="sng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6" name="Google Shape;12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7563" y="3195500"/>
            <a:ext cx="1900325" cy="19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8"/>
          <p:cNvPicPr preferRelativeResize="0"/>
          <p:nvPr/>
        </p:nvPicPr>
        <p:blipFill rotWithShape="1">
          <a:blip r:embed="rId4">
            <a:alphaModFix/>
          </a:blip>
          <a:srcRect b="3707"/>
          <a:stretch/>
        </p:blipFill>
        <p:spPr>
          <a:xfrm>
            <a:off x="6749550" y="3140050"/>
            <a:ext cx="1842026" cy="182995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8"/>
          <p:cNvSpPr txBox="1"/>
          <p:nvPr/>
        </p:nvSpPr>
        <p:spPr>
          <a:xfrm>
            <a:off x="6238275" y="3063850"/>
            <a:ext cx="764400" cy="868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6D9EEB"/>
                </a:solidFill>
              </a:rPr>
              <a:t>Get it? Net. haha!</a:t>
            </a:r>
            <a:endParaRPr i="1">
              <a:solidFill>
                <a:srgbClr val="6D9EEB"/>
              </a:solidFill>
            </a:endParaRPr>
          </a:p>
        </p:txBody>
      </p:sp>
      <p:pic>
        <p:nvPicPr>
          <p:cNvPr id="129" name="Google Shape;12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9576" y="3551126"/>
            <a:ext cx="1342675" cy="134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</a:t>
            </a:r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2757600" cy="3543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Federal Income Tax</a:t>
            </a:r>
            <a:endParaRPr u="sng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A portion of one’s personal income paid to the government</a:t>
            </a:r>
            <a:endParaRPr sz="12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74252"/>
                </a:solidFill>
              </a:rPr>
              <a:t>**The more you make, the more you pay**</a:t>
            </a:r>
            <a:endParaRPr sz="1200">
              <a:solidFill>
                <a:srgbClr val="37425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74252"/>
                </a:solidFill>
              </a:rPr>
              <a:t>Income tax pays for: </a:t>
            </a:r>
            <a:endParaRPr sz="1000">
              <a:solidFill>
                <a:srgbClr val="37425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74252"/>
                </a:solidFill>
              </a:rPr>
              <a:t>Social Security, Medicare, Retirement programs, Military, veterans, Interest payments on national debt, Social programs- medicaid, food stamps, unemployment, Law enforcement- prisons, FBI, CIA </a:t>
            </a:r>
            <a:endParaRPr sz="1000">
              <a:solidFill>
                <a:srgbClr val="37425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3293625" y="1228675"/>
            <a:ext cx="2757600" cy="3543000"/>
          </a:xfrm>
          <a:prstGeom prst="rect">
            <a:avLst/>
          </a:prstGeom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FF"/>
                </a:solidFill>
              </a:rPr>
              <a:t>Social Security</a:t>
            </a:r>
            <a:endParaRPr u="sng">
              <a:solidFill>
                <a:srgbClr val="FF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74252"/>
                </a:solidFill>
              </a:rPr>
              <a:t>- A federal insurance program that provides benefits to retired persons, the disabled, and spouses of deceased workers.</a:t>
            </a:r>
            <a:endParaRPr sz="1200">
              <a:solidFill>
                <a:srgbClr val="37425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74252"/>
                </a:solidFill>
              </a:rPr>
              <a:t>- Provides economic security for Americans unable to work.</a:t>
            </a:r>
            <a:endParaRPr sz="1200">
              <a:solidFill>
                <a:srgbClr val="37425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74252"/>
                </a:solidFill>
              </a:rPr>
              <a:t>- Comes from workers and employers</a:t>
            </a:r>
            <a:endParaRPr sz="1200">
              <a:solidFill>
                <a:srgbClr val="37425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xfrm>
            <a:off x="6199350" y="1228675"/>
            <a:ext cx="2757600" cy="35430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</a:rPr>
              <a:t>Medicare</a:t>
            </a:r>
            <a:endParaRPr u="sng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The federal health insurance program for people who are 65 or older or certain younger people with disabilities.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510975" y="1624625"/>
            <a:ext cx="7895700" cy="27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FF00"/>
                </a:solidFill>
              </a:rPr>
              <a:t>Today’s Agenda:</a:t>
            </a:r>
            <a:endParaRPr sz="3600" u="sng" dirty="0">
              <a:solidFill>
                <a:srgbClr val="FFFF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Finish Session #1 (NMI)</a:t>
            </a:r>
            <a:endParaRPr sz="2400" dirty="0"/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eriod"/>
            </a:pPr>
            <a:r>
              <a:rPr lang="en" sz="2400" dirty="0">
                <a:solidFill>
                  <a:srgbClr val="000000"/>
                </a:solidFill>
              </a:rPr>
              <a:t>Class Reflection 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Finish Vocab (NMI, GAI, GMI, etc.)</a:t>
            </a:r>
            <a:endParaRPr sz="24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Finish Session #2 (Budget Guidelines)</a:t>
            </a:r>
            <a:endParaRPr sz="24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AutoNum type="arabicPeriod"/>
            </a:pPr>
            <a:r>
              <a:rPr lang="en" sz="2400" dirty="0" smtClean="0">
                <a:solidFill>
                  <a:srgbClr val="FFFF00"/>
                </a:solidFill>
              </a:rPr>
              <a:t>Show </a:t>
            </a:r>
            <a:r>
              <a:rPr lang="en" sz="2400" dirty="0">
                <a:solidFill>
                  <a:srgbClr val="FFFF00"/>
                </a:solidFill>
              </a:rPr>
              <a:t>Ms. Haarhues before you leave    </a:t>
            </a:r>
            <a:endParaRPr sz="2400" dirty="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</p:txBody>
      </p:sp>
      <p:pic>
        <p:nvPicPr>
          <p:cNvPr id="143" name="Google Shape;14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8579" y="1914700"/>
            <a:ext cx="2145349" cy="2502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0"/>
          <p:cNvSpPr txBox="1"/>
          <p:nvPr/>
        </p:nvSpPr>
        <p:spPr>
          <a:xfrm>
            <a:off x="4298200" y="103925"/>
            <a:ext cx="4735500" cy="122400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Google Search: JA Finance Park Virtual</a:t>
            </a:r>
            <a:endParaRPr sz="1800" b="1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User Name:</a:t>
            </a:r>
            <a:r>
              <a:rPr lang="en" sz="1800"/>
              <a:t> Student ID #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Password:</a:t>
            </a:r>
            <a:r>
              <a:rPr lang="en" sz="1800"/>
              <a:t> Initials+Birthday</a:t>
            </a:r>
            <a:r>
              <a:rPr lang="en" sz="1800">
                <a:solidFill>
                  <a:srgbClr val="595959"/>
                </a:solidFill>
              </a:rPr>
              <a:t>	</a:t>
            </a:r>
            <a:endParaRPr sz="18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rgbClr val="FFFFFF"/>
                </a:solidFill>
              </a:rPr>
              <a:t>Example: Caitlin Schoville =  Cs082689</a:t>
            </a:r>
            <a:endParaRPr sz="18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6"/>
          <p:cNvSpPr txBox="1">
            <a:spLocks noGrp="1"/>
          </p:cNvSpPr>
          <p:nvPr>
            <p:ph type="title"/>
          </p:nvPr>
        </p:nvSpPr>
        <p:spPr>
          <a:xfrm>
            <a:off x="255800" y="590175"/>
            <a:ext cx="8579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Class Reflection:</a:t>
            </a:r>
            <a:endParaRPr sz="24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will be your Expense Priorities?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will be your Monthly Goals? 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surprised you from your total?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do you want to know more about? 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(16:9)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Source Code Pro</vt:lpstr>
      <vt:lpstr>Amatic SC</vt:lpstr>
      <vt:lpstr>Beach Day</vt:lpstr>
      <vt:lpstr>Definitions </vt:lpstr>
      <vt:lpstr>Definitions</vt:lpstr>
      <vt:lpstr>Today’s Agenda: Finish Session #1 (NMI) Class Reflection  Finish Vocab (NMI, GAI, GMI, etc.) Finish Session #2 (Budget Guidelines) Show Ms. Haarhues before you leave     </vt:lpstr>
      <vt:lpstr>Class Reflection: What will be your Expense Priorities? What will be your Monthly Goals?  What surprised you from your total? What do you want to know more about?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</dc:title>
  <dc:creator>Haarhues Sophie</dc:creator>
  <cp:lastModifiedBy>PV Schools</cp:lastModifiedBy>
  <cp:revision>1</cp:revision>
  <dcterms:modified xsi:type="dcterms:W3CDTF">2019-01-17T20:04:46Z</dcterms:modified>
</cp:coreProperties>
</file>