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embeddedFontLs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Source Code Pro" panose="020B0604020202020204" charset="0"/>
      <p:regular r:id="rId18"/>
      <p:bold r:id="rId19"/>
    </p:embeddedFont>
    <p:embeddedFont>
      <p:font typeface="Amatic SC" panose="020B0604020202020204" charset="-79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405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54ae5b1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54ae5b1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59ac9a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59ac9a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cb187f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bcb187f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bdcd267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bdcd267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bcb187f3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bcb187f3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54ae5b1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d54ae5b1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54ae5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d54ae5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54ae5b1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54ae5b1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54ae5b1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d54ae5b1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Report </a:t>
            </a:r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311700" y="3579375"/>
            <a:ext cx="8520600" cy="1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 we will:</a:t>
            </a:r>
            <a:r>
              <a:rPr lang="en" b="0"/>
              <a:t>figure out our Net monthly income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So we can:</a:t>
            </a:r>
            <a:r>
              <a:rPr lang="en"/>
              <a:t> </a:t>
            </a:r>
            <a:r>
              <a:rPr lang="en" b="0"/>
              <a:t>develop our budget</a:t>
            </a:r>
            <a:r>
              <a:rPr lang="en"/>
              <a:t>  </a:t>
            </a:r>
            <a:endParaRPr/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225" y="392146"/>
            <a:ext cx="3170150" cy="28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550" y="1729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311700" y="175400"/>
            <a:ext cx="8520600" cy="20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Reflection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1.     </a:t>
            </a:r>
            <a:r>
              <a:rPr lang="en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Average High School Graduate Earns: _______________________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a.   Monthly Amount: _______________________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    b.  Amount of Set Back: ___________________________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311700" y="2675450"/>
            <a:ext cx="8520600" cy="22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AutoNum type="arabicPeriod"/>
            </a:pPr>
            <a:r>
              <a:rPr lang="en" b="1">
                <a:solidFill>
                  <a:srgbClr val="9900FF"/>
                </a:solidFill>
              </a:rPr>
              <a:t>What will be your Expense Priorities?</a:t>
            </a:r>
            <a:endParaRPr b="1">
              <a:solidFill>
                <a:srgbClr val="99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AutoNum type="arabicPeriod"/>
            </a:pPr>
            <a:r>
              <a:rPr lang="en" b="1">
                <a:solidFill>
                  <a:srgbClr val="9900FF"/>
                </a:solidFill>
              </a:rPr>
              <a:t>What will be your Monthly Goals? </a:t>
            </a:r>
            <a:endParaRPr b="1">
              <a:solidFill>
                <a:srgbClr val="99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AutoNum type="arabicPeriod"/>
            </a:pPr>
            <a:r>
              <a:rPr lang="en" b="1">
                <a:solidFill>
                  <a:srgbClr val="9900FF"/>
                </a:solidFill>
              </a:rPr>
              <a:t>What surprised you from your total?</a:t>
            </a:r>
            <a:endParaRPr b="1">
              <a:solidFill>
                <a:srgbClr val="99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AutoNum type="arabicPeriod"/>
            </a:pPr>
            <a:r>
              <a:rPr lang="en" b="1">
                <a:solidFill>
                  <a:srgbClr val="9900FF"/>
                </a:solidFill>
              </a:rPr>
              <a:t>What do you want to know more about? </a:t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</a:t>
            </a:r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131850" y="1228675"/>
            <a:ext cx="2817600" cy="334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Gross Annual Income:</a:t>
            </a:r>
            <a:endParaRPr b="1" u="sng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(GAI) 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How much you make each year </a:t>
            </a:r>
            <a:r>
              <a:rPr lang="en" b="1" u="sng">
                <a:solidFill>
                  <a:srgbClr val="222222"/>
                </a:solidFill>
                <a:highlight>
                  <a:srgbClr val="FFFFFF"/>
                </a:highlight>
              </a:rPr>
              <a:t>BEFORE taxes</a:t>
            </a:r>
            <a:endParaRPr b="1" u="sng"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2"/>
          </p:nvPr>
        </p:nvSpPr>
        <p:spPr>
          <a:xfrm>
            <a:off x="3087000" y="1228675"/>
            <a:ext cx="2817600" cy="33402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FF"/>
                </a:solidFill>
              </a:rPr>
              <a:t>Gross Monthly Income: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 (GMI)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How much you make </a:t>
            </a:r>
            <a:r>
              <a:rPr lang="en" b="1" u="sng">
                <a:solidFill>
                  <a:srgbClr val="000000"/>
                </a:solidFill>
                <a:highlight>
                  <a:srgbClr val="FFFFFF"/>
                </a:highlight>
              </a:rPr>
              <a:t>each month BEFORE taxes</a:t>
            </a:r>
            <a:endParaRPr b="1" u="sng">
              <a:solidFill>
                <a:srgbClr val="000000"/>
              </a:solidFill>
            </a:endParaRPr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6049813" y="1228675"/>
            <a:ext cx="2943900" cy="3340200"/>
          </a:xfrm>
          <a:prstGeom prst="rect">
            <a:avLst/>
          </a:prstGeom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FF00FF"/>
                </a:solidFill>
              </a:rPr>
              <a:t>Net Monthly Income:</a:t>
            </a:r>
            <a:endParaRPr b="1" u="sng"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FF"/>
                </a:solidFill>
              </a:rPr>
              <a:t>(NMI)</a:t>
            </a:r>
            <a:r>
              <a:rPr lang="en" b="1" u="sng">
                <a:solidFill>
                  <a:srgbClr val="FF00FF"/>
                </a:solidFill>
              </a:rPr>
              <a:t> </a:t>
            </a:r>
            <a:endParaRPr b="1" u="sng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much you make each </a:t>
            </a:r>
            <a:r>
              <a:rPr lang="en" b="1" u="sng">
                <a:solidFill>
                  <a:srgbClr val="000000"/>
                </a:solidFill>
              </a:rPr>
              <a:t>MONTH after taxes</a:t>
            </a:r>
            <a:endParaRPr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563" y="3195500"/>
            <a:ext cx="1900325" cy="19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9"/>
          <p:cNvPicPr preferRelativeResize="0"/>
          <p:nvPr/>
        </p:nvPicPr>
        <p:blipFill rotWithShape="1">
          <a:blip r:embed="rId4">
            <a:alphaModFix/>
          </a:blip>
          <a:srcRect b="3707"/>
          <a:stretch/>
        </p:blipFill>
        <p:spPr>
          <a:xfrm>
            <a:off x="6749550" y="3140050"/>
            <a:ext cx="1842026" cy="182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/>
        </p:nvSpPr>
        <p:spPr>
          <a:xfrm>
            <a:off x="6238275" y="3063850"/>
            <a:ext cx="764400" cy="868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D9EEB"/>
                </a:solidFill>
              </a:rPr>
              <a:t>Get it? Net. haha!</a:t>
            </a:r>
            <a:endParaRPr i="1">
              <a:solidFill>
                <a:srgbClr val="6D9EEB"/>
              </a:solidFill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576" y="3551126"/>
            <a:ext cx="1342675" cy="13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509000" y="207800"/>
            <a:ext cx="8288400" cy="1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taxes are taken out of your paycheck?</a:t>
            </a:r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586" y="2032900"/>
            <a:ext cx="4982938" cy="30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2757600" cy="35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Federal Income Tax</a:t>
            </a:r>
            <a:endParaRPr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A portion of one’s personal income paid to the government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252"/>
                </a:solidFill>
              </a:rPr>
              <a:t>**The more you make, the more you pay**</a:t>
            </a:r>
            <a:endParaRPr sz="1200">
              <a:solidFill>
                <a:srgbClr val="37425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74252"/>
                </a:solidFill>
              </a:rPr>
              <a:t>Income tax pays for: </a:t>
            </a:r>
            <a:endParaRPr sz="1000">
              <a:solidFill>
                <a:srgbClr val="37425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74252"/>
                </a:solidFill>
              </a:rPr>
              <a:t>Social Security, Medicare, Retirement programs, Military, veterans, Interest payments on national debt, Social programs- medicaid, food stamps, unemployment, Law enforcement- prisons, FBI, CIA </a:t>
            </a:r>
            <a:endParaRPr sz="1000">
              <a:solidFill>
                <a:srgbClr val="37425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i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3293625" y="1228675"/>
            <a:ext cx="2757600" cy="3543000"/>
          </a:xfrm>
          <a:prstGeom prst="rect">
            <a:avLst/>
          </a:prstGeom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FF"/>
                </a:solidFill>
              </a:rPr>
              <a:t>Social Security</a:t>
            </a:r>
            <a:endParaRPr u="sng">
              <a:solidFill>
                <a:srgbClr val="FF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252"/>
                </a:solidFill>
              </a:rPr>
              <a:t>- A federal insurance program that provides benefits to retired persons, the disabled, and spouses of deceased workers.</a:t>
            </a:r>
            <a:endParaRPr sz="1200">
              <a:solidFill>
                <a:srgbClr val="37425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252"/>
                </a:solidFill>
              </a:rPr>
              <a:t>- Provides economic security for Americans unable to work.</a:t>
            </a:r>
            <a:endParaRPr sz="1200">
              <a:solidFill>
                <a:srgbClr val="37425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252"/>
                </a:solidFill>
              </a:rPr>
              <a:t>- Comes from workers and employers</a:t>
            </a:r>
            <a:endParaRPr sz="1200">
              <a:solidFill>
                <a:srgbClr val="37425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6199350" y="1228675"/>
            <a:ext cx="2757600" cy="35430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</a:rPr>
              <a:t>Medicare</a:t>
            </a:r>
            <a:endParaRPr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The federal health insurance program for people who are 65 or older or certain younger people with disabilities.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To Do:</a:t>
            </a:r>
            <a:endParaRPr sz="3000" b="1"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270725" y="1179800"/>
            <a:ext cx="8520600" cy="3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rgbClr val="99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eriod"/>
            </a:pPr>
            <a:r>
              <a:rPr lang="en" b="1">
                <a:solidFill>
                  <a:srgbClr val="0000FF"/>
                </a:solidFill>
              </a:rPr>
              <a:t>Session 1:</a:t>
            </a:r>
            <a:endParaRPr b="1"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lphaLcPeriod"/>
            </a:pPr>
            <a:r>
              <a:rPr lang="en" b="1">
                <a:solidFill>
                  <a:srgbClr val="0000FF"/>
                </a:solidFill>
              </a:rPr>
              <a:t>Complete Budget Guidelines </a:t>
            </a:r>
            <a:endParaRPr b="1"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lphaLcPeriod"/>
            </a:pPr>
            <a:r>
              <a:rPr lang="en" b="1">
                <a:solidFill>
                  <a:srgbClr val="0000FF"/>
                </a:solidFill>
              </a:rPr>
              <a:t>Complete Extras </a:t>
            </a:r>
            <a:endParaRPr b="1"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800"/>
              <a:buAutoNum type="arabicPeriod"/>
            </a:pPr>
            <a:r>
              <a:rPr lang="en" b="1">
                <a:solidFill>
                  <a:srgbClr val="741B47"/>
                </a:solidFill>
              </a:rPr>
              <a:t>Homework:</a:t>
            </a:r>
            <a:endParaRPr b="1">
              <a:solidFill>
                <a:srgbClr val="741B47"/>
              </a:solidFill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800"/>
              <a:buChar char="-"/>
            </a:pPr>
            <a:r>
              <a:rPr lang="en" b="1">
                <a:solidFill>
                  <a:srgbClr val="741B47"/>
                </a:solidFill>
              </a:rPr>
              <a:t>Session #1</a:t>
            </a:r>
            <a:endParaRPr b="1">
              <a:solidFill>
                <a:srgbClr val="741B4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741B47"/>
              </a:solidFill>
            </a:endParaRPr>
          </a:p>
        </p:txBody>
      </p:sp>
      <p:pic>
        <p:nvPicPr>
          <p:cNvPr id="159" name="Google Shape;1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750" y="286950"/>
            <a:ext cx="3984550" cy="239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350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751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800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975" y="1934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On-screen Show (16:9)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Nunito</vt:lpstr>
      <vt:lpstr>Source Code Pro</vt:lpstr>
      <vt:lpstr>Amatic SC</vt:lpstr>
      <vt:lpstr>Beach Day</vt:lpstr>
      <vt:lpstr>Simple Light</vt:lpstr>
      <vt:lpstr>Financial Report </vt:lpstr>
      <vt:lpstr>Class Reflection  1.      Average High School Graduate Earns: _______________________ a.   Monthly Amount: _______________________             b.  Amount of Set Back: ___________________________ </vt:lpstr>
      <vt:lpstr>Definitions </vt:lpstr>
      <vt:lpstr>What taxes are taken out of your paycheck?</vt:lpstr>
      <vt:lpstr>Definitions</vt:lpstr>
      <vt:lpstr>To Do: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Report </dc:title>
  <dc:creator>Haarhues Sophie</dc:creator>
  <cp:lastModifiedBy>PV Schools</cp:lastModifiedBy>
  <cp:revision>1</cp:revision>
  <dcterms:modified xsi:type="dcterms:W3CDTF">2019-01-15T14:41:10Z</dcterms:modified>
</cp:coreProperties>
</file>